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libri" panose="020F0502020204030204" pitchFamily="34" charset="0"/>
      <p:regular r:id="rId11"/>
      <p:bold r:id="rId12"/>
      <p:italic r:id="rId13"/>
      <p:boldItalic r:id="rId14"/>
    </p:embeddedFont>
    <p:embeddedFont>
      <p:font typeface="Cooper BT Light" panose="020B0604020202020204" charset="0"/>
      <p:regular r:id="rId15"/>
    </p:embeddedFont>
    <p:embeddedFont>
      <p:font typeface="Cooper BT Medium" panose="020B0604020202020204" charset="0"/>
      <p:regular r:id="rId16"/>
    </p:embeddedFont>
    <p:embeddedFont>
      <p:font typeface="IBM Plex Mono Medium" panose="020B0609050203000203" pitchFamily="49" charset="0"/>
      <p:regular r:id="rId17"/>
      <p:italic r:id="rId18"/>
    </p:embeddedFont>
    <p:embeddedFont>
      <p:font typeface="Inter" panose="020B0604020202020204" charset="0"/>
      <p:regular r:id="rId19"/>
    </p:embeddedFont>
    <p:embeddedFont>
      <p:font typeface="Inter Bold" panose="020B0604020202020204" charset="0"/>
      <p:regular r:id="rId20"/>
    </p:embeddedFont>
    <p:embeddedFont>
      <p:font typeface="Quiche" panose="020B0604020202020204" charset="0"/>
      <p:regular r:id="rId21"/>
    </p:embeddedFont>
    <p:embeddedFont>
      <p:font typeface="Quiche Bold"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12" Type="http://schemas.openxmlformats.org/officeDocument/2006/relationships/image" Target="../media/image9.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0" y="0"/>
            <a:ext cx="18288000" cy="10287000"/>
          </a:xfrm>
          <a:prstGeom prst="rect">
            <a:avLst/>
          </a:prstGeom>
        </p:spPr>
      </p:pic>
      <p:sp>
        <p:nvSpPr>
          <p:cNvPr id="3" name="AutoShape 3"/>
          <p:cNvSpPr/>
          <p:nvPr/>
        </p:nvSpPr>
        <p:spPr>
          <a:xfrm flipV="1">
            <a:off x="7391810" y="7248395"/>
            <a:ext cx="3504380" cy="0"/>
          </a:xfrm>
          <a:prstGeom prst="line">
            <a:avLst/>
          </a:prstGeom>
          <a:ln w="28575" cap="flat">
            <a:solidFill>
              <a:srgbClr val="FFFFFF"/>
            </a:solidFill>
            <a:prstDash val="solid"/>
            <a:headEnd type="none" w="sm" len="sm"/>
            <a:tailEnd type="none" w="sm" len="sm"/>
          </a:ln>
        </p:spPr>
      </p:sp>
      <p:grpSp>
        <p:nvGrpSpPr>
          <p:cNvPr id="24" name="Grupo 23">
            <a:extLst>
              <a:ext uri="{FF2B5EF4-FFF2-40B4-BE49-F238E27FC236}">
                <a16:creationId xmlns:a16="http://schemas.microsoft.com/office/drawing/2014/main" id="{9D483100-4B04-03F5-4048-7A974D47C5FA}"/>
              </a:ext>
            </a:extLst>
          </p:cNvPr>
          <p:cNvGrpSpPr/>
          <p:nvPr/>
        </p:nvGrpSpPr>
        <p:grpSpPr>
          <a:xfrm>
            <a:off x="0" y="0"/>
            <a:ext cx="18288000" cy="10426522"/>
            <a:chOff x="0" y="0"/>
            <a:chExt cx="18288000" cy="10426522"/>
          </a:xfrm>
        </p:grpSpPr>
        <p:sp>
          <p:nvSpPr>
            <p:cNvPr id="5" name="Freeform 5"/>
            <p:cNvSpPr/>
            <p:nvPr/>
          </p:nvSpPr>
          <p:spPr>
            <a:xfrm>
              <a:off x="0" y="0"/>
              <a:ext cx="18288000" cy="1042652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90000"/>
              </a:blip>
              <a:stretch>
                <a:fillRect t="-2370" b="-2370"/>
              </a:stretch>
            </a:blipFill>
          </p:spPr>
          <p:txBody>
            <a:bodyPr/>
            <a:lstStyle/>
            <a:p>
              <a:endParaRPr lang="es-ES" dirty="0"/>
            </a:p>
          </p:txBody>
        </p:sp>
        <p:grpSp>
          <p:nvGrpSpPr>
            <p:cNvPr id="19" name="Grupo 18">
              <a:extLst>
                <a:ext uri="{FF2B5EF4-FFF2-40B4-BE49-F238E27FC236}">
                  <a16:creationId xmlns:a16="http://schemas.microsoft.com/office/drawing/2014/main" id="{F58CB0A5-7797-A37F-C0D8-8D60089F1A45}"/>
                </a:ext>
              </a:extLst>
            </p:cNvPr>
            <p:cNvGrpSpPr/>
            <p:nvPr/>
          </p:nvGrpSpPr>
          <p:grpSpPr>
            <a:xfrm>
              <a:off x="1289023" y="8996233"/>
              <a:ext cx="15551958" cy="895842"/>
              <a:chOff x="1289023" y="8881933"/>
              <a:chExt cx="15551958" cy="895842"/>
            </a:xfrm>
          </p:grpSpPr>
          <p:sp>
            <p:nvSpPr>
              <p:cNvPr id="6" name="Freeform 6"/>
              <p:cNvSpPr/>
              <p:nvPr/>
            </p:nvSpPr>
            <p:spPr>
              <a:xfrm>
                <a:off x="14097835" y="9051942"/>
                <a:ext cx="2743146" cy="555823"/>
              </a:xfrm>
              <a:custGeom>
                <a:avLst/>
                <a:gdLst/>
                <a:ahLst/>
                <a:cxnLst/>
                <a:rect l="l" t="t" r="r" b="b"/>
                <a:pathLst>
                  <a:path w="2743146" h="555823">
                    <a:moveTo>
                      <a:pt x="0" y="0"/>
                    </a:moveTo>
                    <a:lnTo>
                      <a:pt x="2743145" y="0"/>
                    </a:lnTo>
                    <a:lnTo>
                      <a:pt x="2743145" y="555823"/>
                    </a:lnTo>
                    <a:lnTo>
                      <a:pt x="0" y="555823"/>
                    </a:lnTo>
                    <a:lnTo>
                      <a:pt x="0" y="0"/>
                    </a:lnTo>
                    <a:close/>
                  </a:path>
                </a:pathLst>
              </a:custGeom>
              <a:blipFill>
                <a:blip r:embed="rId6">
                  <a:alphaModFix amt="69000"/>
                </a:blip>
                <a:stretch>
                  <a:fillRect t="-3075" b="-3075"/>
                </a:stretch>
              </a:blipFill>
            </p:spPr>
          </p:sp>
          <p:sp>
            <p:nvSpPr>
              <p:cNvPr id="7" name="Freeform 7"/>
              <p:cNvSpPr/>
              <p:nvPr/>
            </p:nvSpPr>
            <p:spPr>
              <a:xfrm>
                <a:off x="7893824" y="9009727"/>
                <a:ext cx="1924256" cy="640253"/>
              </a:xfrm>
              <a:custGeom>
                <a:avLst/>
                <a:gdLst/>
                <a:ahLst/>
                <a:cxnLst/>
                <a:rect l="l" t="t" r="r" b="b"/>
                <a:pathLst>
                  <a:path w="1924256" h="640253">
                    <a:moveTo>
                      <a:pt x="0" y="0"/>
                    </a:moveTo>
                    <a:lnTo>
                      <a:pt x="1924256" y="0"/>
                    </a:lnTo>
                    <a:lnTo>
                      <a:pt x="1924256" y="640253"/>
                    </a:lnTo>
                    <a:lnTo>
                      <a:pt x="0" y="640253"/>
                    </a:lnTo>
                    <a:lnTo>
                      <a:pt x="0" y="0"/>
                    </a:lnTo>
                    <a:close/>
                  </a:path>
                </a:pathLst>
              </a:custGeom>
              <a:blipFill>
                <a:blip r:embed="rId7">
                  <a:alphaModFix amt="69000"/>
                </a:blip>
                <a:stretch>
                  <a:fillRect/>
                </a:stretch>
              </a:blipFill>
            </p:spPr>
          </p:sp>
          <p:sp>
            <p:nvSpPr>
              <p:cNvPr id="8" name="Freeform 8"/>
              <p:cNvSpPr/>
              <p:nvPr/>
            </p:nvSpPr>
            <p:spPr>
              <a:xfrm>
                <a:off x="4122451" y="8986892"/>
                <a:ext cx="3005683" cy="685924"/>
              </a:xfrm>
              <a:custGeom>
                <a:avLst/>
                <a:gdLst/>
                <a:ahLst/>
                <a:cxnLst/>
                <a:rect l="l" t="t" r="r" b="b"/>
                <a:pathLst>
                  <a:path w="3005683" h="685924">
                    <a:moveTo>
                      <a:pt x="0" y="0"/>
                    </a:moveTo>
                    <a:lnTo>
                      <a:pt x="3005683" y="0"/>
                    </a:lnTo>
                    <a:lnTo>
                      <a:pt x="3005683" y="685924"/>
                    </a:lnTo>
                    <a:lnTo>
                      <a:pt x="0" y="685924"/>
                    </a:lnTo>
                    <a:lnTo>
                      <a:pt x="0" y="0"/>
                    </a:lnTo>
                    <a:close/>
                  </a:path>
                </a:pathLst>
              </a:custGeom>
              <a:blipFill>
                <a:blip r:embed="rId8">
                  <a:alphaModFix amt="69000"/>
                </a:blip>
                <a:stretch>
                  <a:fillRect/>
                </a:stretch>
              </a:blipFill>
            </p:spPr>
          </p:sp>
          <p:sp>
            <p:nvSpPr>
              <p:cNvPr id="9" name="Freeform 9"/>
              <p:cNvSpPr/>
              <p:nvPr/>
            </p:nvSpPr>
            <p:spPr>
              <a:xfrm>
                <a:off x="1289023" y="8898172"/>
                <a:ext cx="2185728" cy="863363"/>
              </a:xfrm>
              <a:custGeom>
                <a:avLst/>
                <a:gdLst/>
                <a:ahLst/>
                <a:cxnLst/>
                <a:rect l="l" t="t" r="r" b="b"/>
                <a:pathLst>
                  <a:path w="2185728" h="863363">
                    <a:moveTo>
                      <a:pt x="0" y="0"/>
                    </a:moveTo>
                    <a:lnTo>
                      <a:pt x="2185728" y="0"/>
                    </a:lnTo>
                    <a:lnTo>
                      <a:pt x="2185728" y="863363"/>
                    </a:lnTo>
                    <a:lnTo>
                      <a:pt x="0" y="863363"/>
                    </a:lnTo>
                    <a:lnTo>
                      <a:pt x="0" y="0"/>
                    </a:lnTo>
                    <a:close/>
                  </a:path>
                </a:pathLst>
              </a:custGeom>
              <a:blipFill>
                <a:blip r:embed="rId9">
                  <a:alphaModFix amt="69000"/>
                </a:blip>
                <a:stretch>
                  <a:fillRect/>
                </a:stretch>
              </a:blipFill>
            </p:spPr>
          </p:sp>
          <p:sp>
            <p:nvSpPr>
              <p:cNvPr id="10" name="Freeform 10"/>
              <p:cNvSpPr/>
              <p:nvPr/>
            </p:nvSpPr>
            <p:spPr>
              <a:xfrm>
                <a:off x="10583770" y="8881933"/>
                <a:ext cx="3028798" cy="895842"/>
              </a:xfrm>
              <a:custGeom>
                <a:avLst/>
                <a:gdLst/>
                <a:ahLst/>
                <a:cxnLst/>
                <a:rect l="l" t="t" r="r" b="b"/>
                <a:pathLst>
                  <a:path w="3028798" h="895842">
                    <a:moveTo>
                      <a:pt x="0" y="0"/>
                    </a:moveTo>
                    <a:lnTo>
                      <a:pt x="3028797" y="0"/>
                    </a:lnTo>
                    <a:lnTo>
                      <a:pt x="3028797" y="895842"/>
                    </a:lnTo>
                    <a:lnTo>
                      <a:pt x="0" y="895842"/>
                    </a:lnTo>
                    <a:lnTo>
                      <a:pt x="0" y="0"/>
                    </a:lnTo>
                    <a:close/>
                  </a:path>
                </a:pathLst>
              </a:custGeom>
              <a:blipFill>
                <a:blip r:embed="rId10"/>
                <a:stretch>
                  <a:fillRect/>
                </a:stretch>
              </a:blipFill>
            </p:spPr>
          </p:sp>
        </p:grpSp>
        <p:grpSp>
          <p:nvGrpSpPr>
            <p:cNvPr id="21" name="Grupo 20">
              <a:extLst>
                <a:ext uri="{FF2B5EF4-FFF2-40B4-BE49-F238E27FC236}">
                  <a16:creationId xmlns:a16="http://schemas.microsoft.com/office/drawing/2014/main" id="{1F94C2C3-F80B-F964-976A-EBD44831EADD}"/>
                </a:ext>
              </a:extLst>
            </p:cNvPr>
            <p:cNvGrpSpPr/>
            <p:nvPr/>
          </p:nvGrpSpPr>
          <p:grpSpPr>
            <a:xfrm>
              <a:off x="1507425" y="1158818"/>
              <a:ext cx="15115154" cy="3604438"/>
              <a:chOff x="1507425" y="1044518"/>
              <a:chExt cx="15115154" cy="3604438"/>
            </a:xfrm>
          </p:grpSpPr>
          <p:sp>
            <p:nvSpPr>
              <p:cNvPr id="11" name="TextBox 11"/>
              <p:cNvSpPr txBox="1"/>
              <p:nvPr/>
            </p:nvSpPr>
            <p:spPr>
              <a:xfrm>
                <a:off x="14554513" y="2134459"/>
                <a:ext cx="2068065" cy="1132565"/>
              </a:xfrm>
              <a:prstGeom prst="rect">
                <a:avLst/>
              </a:prstGeom>
            </p:spPr>
            <p:txBody>
              <a:bodyPr lIns="0" tIns="0" rIns="0" bIns="0" rtlCol="0" anchor="t">
                <a:spAutoFit/>
              </a:bodyPr>
              <a:lstStyle/>
              <a:p>
                <a:pPr algn="l">
                  <a:lnSpc>
                    <a:spcPts val="9240"/>
                  </a:lnSpc>
                  <a:spcBef>
                    <a:spcPct val="0"/>
                  </a:spcBef>
                </a:pPr>
                <a:r>
                  <a:rPr lang="en-US" sz="6600">
                    <a:solidFill>
                      <a:srgbClr val="FFFFFF"/>
                    </a:solidFill>
                    <a:latin typeface="Inter"/>
                    <a:ea typeface="Inter"/>
                    <a:cs typeface="Inter"/>
                    <a:sym typeface="Inter"/>
                  </a:rPr>
                  <a:t>OCT</a:t>
                </a:r>
              </a:p>
            </p:txBody>
          </p:sp>
          <p:sp>
            <p:nvSpPr>
              <p:cNvPr id="12" name="Freeform 12"/>
              <p:cNvSpPr/>
              <p:nvPr/>
            </p:nvSpPr>
            <p:spPr>
              <a:xfrm>
                <a:off x="1507425" y="1187393"/>
                <a:ext cx="3461562" cy="3461562"/>
              </a:xfrm>
              <a:custGeom>
                <a:avLst/>
                <a:gdLst/>
                <a:ahLst/>
                <a:cxnLst/>
                <a:rect l="l" t="t" r="r" b="b"/>
                <a:pathLst>
                  <a:path w="3461562" h="3461562">
                    <a:moveTo>
                      <a:pt x="0" y="0"/>
                    </a:moveTo>
                    <a:lnTo>
                      <a:pt x="3461562" y="0"/>
                    </a:lnTo>
                    <a:lnTo>
                      <a:pt x="3461562" y="3461562"/>
                    </a:lnTo>
                    <a:lnTo>
                      <a:pt x="0" y="346156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AutoShape 13"/>
              <p:cNvSpPr/>
              <p:nvPr/>
            </p:nvSpPr>
            <p:spPr>
              <a:xfrm>
                <a:off x="11273131" y="1284782"/>
                <a:ext cx="0" cy="3364173"/>
              </a:xfrm>
              <a:prstGeom prst="line">
                <a:avLst/>
              </a:prstGeom>
              <a:ln w="28575" cap="flat">
                <a:solidFill>
                  <a:srgbClr val="FFFFFF"/>
                </a:solidFill>
                <a:prstDash val="solid"/>
                <a:headEnd type="none" w="sm" len="sm"/>
                <a:tailEnd type="none" w="sm" len="sm"/>
              </a:ln>
            </p:spPr>
          </p:sp>
          <p:sp>
            <p:nvSpPr>
              <p:cNvPr id="14" name="TextBox 14"/>
              <p:cNvSpPr txBox="1"/>
              <p:nvPr/>
            </p:nvSpPr>
            <p:spPr>
              <a:xfrm>
                <a:off x="11926986" y="1044518"/>
                <a:ext cx="4695593" cy="1228295"/>
              </a:xfrm>
              <a:prstGeom prst="rect">
                <a:avLst/>
              </a:prstGeom>
            </p:spPr>
            <p:txBody>
              <a:bodyPr lIns="0" tIns="0" rIns="0" bIns="0" rtlCol="0" anchor="t">
                <a:spAutoFit/>
              </a:bodyPr>
              <a:lstStyle/>
              <a:p>
                <a:pPr algn="l">
                  <a:lnSpc>
                    <a:spcPts val="9985"/>
                  </a:lnSpc>
                  <a:spcBef>
                    <a:spcPct val="0"/>
                  </a:spcBef>
                </a:pPr>
                <a:r>
                  <a:rPr lang="en-US" sz="7132" dirty="0">
                    <a:solidFill>
                      <a:srgbClr val="FFFFFF"/>
                    </a:solidFill>
                    <a:latin typeface="Inter"/>
                    <a:ea typeface="Inter"/>
                    <a:cs typeface="Inter"/>
                    <a:sym typeface="Inter"/>
                  </a:rPr>
                  <a:t>Barcelona</a:t>
                </a:r>
              </a:p>
            </p:txBody>
          </p:sp>
          <p:sp>
            <p:nvSpPr>
              <p:cNvPr id="15" name="TextBox 15"/>
              <p:cNvSpPr txBox="1"/>
              <p:nvPr/>
            </p:nvSpPr>
            <p:spPr>
              <a:xfrm>
                <a:off x="11926986" y="2139463"/>
                <a:ext cx="2615521" cy="1129575"/>
              </a:xfrm>
              <a:prstGeom prst="rect">
                <a:avLst/>
              </a:prstGeom>
            </p:spPr>
            <p:txBody>
              <a:bodyPr lIns="0" tIns="0" rIns="0" bIns="0" rtlCol="0" anchor="t">
                <a:spAutoFit/>
              </a:bodyPr>
              <a:lstStyle/>
              <a:p>
                <a:pPr algn="l">
                  <a:lnSpc>
                    <a:spcPts val="9240"/>
                  </a:lnSpc>
                  <a:spcBef>
                    <a:spcPct val="0"/>
                  </a:spcBef>
                </a:pPr>
                <a:r>
                  <a:rPr lang="en-US" sz="6600" dirty="0">
                    <a:solidFill>
                      <a:srgbClr val="FFFFFF"/>
                    </a:solidFill>
                    <a:latin typeface="Inter"/>
                    <a:ea typeface="Inter"/>
                    <a:cs typeface="Inter"/>
                    <a:sym typeface="Inter"/>
                  </a:rPr>
                  <a:t>27-28 </a:t>
                </a:r>
              </a:p>
            </p:txBody>
          </p:sp>
          <p:sp>
            <p:nvSpPr>
              <p:cNvPr id="16" name="TextBox 16"/>
              <p:cNvSpPr txBox="1"/>
              <p:nvPr/>
            </p:nvSpPr>
            <p:spPr>
              <a:xfrm>
                <a:off x="5217929" y="1182389"/>
                <a:ext cx="5900619" cy="2594539"/>
              </a:xfrm>
              <a:prstGeom prst="rect">
                <a:avLst/>
              </a:prstGeom>
            </p:spPr>
            <p:txBody>
              <a:bodyPr lIns="0" tIns="0" rIns="0" bIns="0" rtlCol="0" anchor="t">
                <a:spAutoFit/>
              </a:bodyPr>
              <a:lstStyle/>
              <a:p>
                <a:pPr algn="l">
                  <a:lnSpc>
                    <a:spcPts val="6840"/>
                  </a:lnSpc>
                </a:pPr>
                <a:r>
                  <a:rPr lang="en-US" sz="5748" b="1" dirty="0">
                    <a:solidFill>
                      <a:srgbClr val="FFFFFF"/>
                    </a:solidFill>
                    <a:latin typeface="Inter Bold"/>
                    <a:ea typeface="Inter Bold"/>
                    <a:cs typeface="Inter Bold"/>
                    <a:sym typeface="Inter Bold"/>
                  </a:rPr>
                  <a:t>CONGRESO DE INNOVACIÓN PÚBLICA </a:t>
                </a:r>
              </a:p>
            </p:txBody>
          </p:sp>
          <p:sp>
            <p:nvSpPr>
              <p:cNvPr id="17" name="TextBox 17"/>
              <p:cNvSpPr txBox="1"/>
              <p:nvPr/>
            </p:nvSpPr>
            <p:spPr>
              <a:xfrm>
                <a:off x="5217929" y="3662629"/>
                <a:ext cx="5900619" cy="986327"/>
              </a:xfrm>
              <a:prstGeom prst="rect">
                <a:avLst/>
              </a:prstGeom>
            </p:spPr>
            <p:txBody>
              <a:bodyPr lIns="0" tIns="0" rIns="0" bIns="0" rtlCol="0" anchor="t">
                <a:spAutoFit/>
              </a:bodyPr>
              <a:lstStyle/>
              <a:p>
                <a:pPr algn="l">
                  <a:lnSpc>
                    <a:spcPts val="8047"/>
                  </a:lnSpc>
                  <a:spcBef>
                    <a:spcPct val="0"/>
                  </a:spcBef>
                </a:pPr>
                <a:r>
                  <a:rPr lang="en-US" sz="5748">
                    <a:solidFill>
                      <a:srgbClr val="FFFFFF"/>
                    </a:solidFill>
                    <a:latin typeface="Inter"/>
                    <a:ea typeface="Inter"/>
                    <a:cs typeface="Inter"/>
                    <a:sym typeface="Inter"/>
                  </a:rPr>
                  <a:t>2025</a:t>
                </a:r>
              </a:p>
            </p:txBody>
          </p:sp>
          <p:sp>
            <p:nvSpPr>
              <p:cNvPr id="18" name="TextBox 18"/>
              <p:cNvSpPr txBox="1"/>
              <p:nvPr/>
            </p:nvSpPr>
            <p:spPr>
              <a:xfrm>
                <a:off x="11926986" y="3320587"/>
                <a:ext cx="4695593" cy="539087"/>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Inter"/>
                    <a:ea typeface="Inter"/>
                    <a:cs typeface="Inter"/>
                    <a:sym typeface="Inter"/>
                  </a:rPr>
                  <a:t>WORLD TRADE CENTER</a:t>
                </a:r>
              </a:p>
            </p:txBody>
          </p:sp>
        </p:grpSp>
      </p:gr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9AC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60283"/>
          </a:xfrm>
          <a:custGeom>
            <a:avLst/>
            <a:gdLst/>
            <a:ahLst/>
            <a:cxnLst/>
            <a:rect l="l" t="t" r="r" b="b"/>
            <a:pathLst>
              <a:path w="18288000" h="10260283">
                <a:moveTo>
                  <a:pt x="0" y="0"/>
                </a:moveTo>
                <a:lnTo>
                  <a:pt x="18288000" y="0"/>
                </a:lnTo>
                <a:lnTo>
                  <a:pt x="18288000" y="10260283"/>
                </a:lnTo>
                <a:lnTo>
                  <a:pt x="0" y="10260283"/>
                </a:lnTo>
                <a:lnTo>
                  <a:pt x="0" y="0"/>
                </a:lnTo>
                <a:close/>
              </a:path>
            </a:pathLst>
          </a:custGeom>
          <a:blipFill>
            <a:blip r:embed="rId2">
              <a:alphaModFix amt="38000"/>
            </a:blip>
            <a:stretch>
              <a:fillRect l="-37559" r="-37559" b="-83898"/>
            </a:stretch>
          </a:blipFill>
        </p:spPr>
      </p:sp>
      <p:sp>
        <p:nvSpPr>
          <p:cNvPr id="3" name="TextBox 3"/>
          <p:cNvSpPr txBox="1"/>
          <p:nvPr/>
        </p:nvSpPr>
        <p:spPr>
          <a:xfrm>
            <a:off x="6101356" y="2645982"/>
            <a:ext cx="6085288" cy="1624452"/>
          </a:xfrm>
          <a:prstGeom prst="rect">
            <a:avLst/>
          </a:prstGeom>
        </p:spPr>
        <p:txBody>
          <a:bodyPr lIns="0" tIns="0" rIns="0" bIns="0" rtlCol="0" anchor="t">
            <a:spAutoFit/>
          </a:bodyPr>
          <a:lstStyle/>
          <a:p>
            <a:pPr algn="ctr">
              <a:lnSpc>
                <a:spcPts val="6197"/>
              </a:lnSpc>
            </a:pPr>
            <a:r>
              <a:rPr lang="en-US" sz="6886" b="1" spc="-117">
                <a:solidFill>
                  <a:srgbClr val="FFFFFF"/>
                </a:solidFill>
                <a:latin typeface="Inter Bold"/>
                <a:ea typeface="Inter Bold"/>
                <a:cs typeface="Inter Bold"/>
                <a:sym typeface="Inter Bold"/>
              </a:rPr>
              <a:t>Introducción al proyecto</a:t>
            </a:r>
          </a:p>
        </p:txBody>
      </p:sp>
      <p:sp>
        <p:nvSpPr>
          <p:cNvPr id="4" name="TextBox 4"/>
          <p:cNvSpPr txBox="1"/>
          <p:nvPr/>
        </p:nvSpPr>
        <p:spPr>
          <a:xfrm>
            <a:off x="5596258" y="4572064"/>
            <a:ext cx="7095484" cy="2821305"/>
          </a:xfrm>
          <a:prstGeom prst="rect">
            <a:avLst/>
          </a:prstGeom>
        </p:spPr>
        <p:txBody>
          <a:bodyPr lIns="0" tIns="0" rIns="0" bIns="0" rtlCol="0" anchor="t">
            <a:spAutoFit/>
          </a:bodyPr>
          <a:lstStyle/>
          <a:p>
            <a:pPr marL="0" lvl="0" indent="0" algn="ctr">
              <a:lnSpc>
                <a:spcPts val="2520"/>
              </a:lnSpc>
              <a:spcBef>
                <a:spcPct val="0"/>
              </a:spcBef>
            </a:pPr>
            <a:r>
              <a:rPr lang="en-US" sz="1800" b="1" u="none" strike="noStrike" dirty="0">
                <a:solidFill>
                  <a:srgbClr val="FFFFFF"/>
                </a:solidFill>
                <a:latin typeface="IBM Plex Mono Medium"/>
                <a:ea typeface="IBM Plex Mono Medium"/>
                <a:cs typeface="IBM Plex Mono Medium"/>
                <a:sym typeface="IBM Plex Mono Medium"/>
              </a:rPr>
              <a:t>Lorem ipsum dolor sit </a:t>
            </a:r>
            <a:r>
              <a:rPr lang="en-US" sz="1800" b="1" u="none" strike="noStrike" dirty="0" err="1">
                <a:solidFill>
                  <a:srgbClr val="FFFFFF"/>
                </a:solidFill>
                <a:latin typeface="IBM Plex Mono Medium"/>
                <a:ea typeface="IBM Plex Mono Medium"/>
                <a:cs typeface="IBM Plex Mono Medium"/>
                <a:sym typeface="IBM Plex Mono Medium"/>
              </a:rPr>
              <a:t>amet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consectetur</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adipiscing</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elit</a:t>
            </a:r>
            <a:r>
              <a:rPr lang="en-US" sz="1800" b="1" u="none" strike="noStrike" dirty="0">
                <a:solidFill>
                  <a:srgbClr val="FFFFFF"/>
                </a:solidFill>
                <a:latin typeface="IBM Plex Mono Medium"/>
                <a:ea typeface="IBM Plex Mono Medium"/>
                <a:cs typeface="IBM Plex Mono Medium"/>
                <a:sym typeface="IBM Plex Mono Medium"/>
              </a:rPr>
              <a:t>, sed do </a:t>
            </a:r>
            <a:r>
              <a:rPr lang="en-US" sz="1800" b="1" u="none" strike="noStrike" dirty="0" err="1">
                <a:solidFill>
                  <a:srgbClr val="FFFFFF"/>
                </a:solidFill>
                <a:latin typeface="IBM Plex Mono Medium"/>
                <a:ea typeface="IBM Plex Mono Medium"/>
                <a:cs typeface="IBM Plex Mono Medium"/>
                <a:sym typeface="IBM Plex Mono Medium"/>
              </a:rPr>
              <a:t>eiusmod</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tempor</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incididunt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ut</a:t>
            </a:r>
            <a:r>
              <a:rPr lang="en-US" sz="1800" b="1" u="none" strike="noStrike" dirty="0">
                <a:solidFill>
                  <a:srgbClr val="FFFFFF"/>
                </a:solidFill>
                <a:latin typeface="IBM Plex Mono Medium"/>
                <a:ea typeface="IBM Plex Mono Medium"/>
                <a:cs typeface="IBM Plex Mono Medium"/>
                <a:sym typeface="IBM Plex Mono Medium"/>
              </a:rPr>
              <a:t> labore et dolore magna </a:t>
            </a:r>
            <a:r>
              <a:rPr lang="en-US" sz="1800" b="1" u="none" strike="noStrike" dirty="0" err="1">
                <a:solidFill>
                  <a:srgbClr val="FFFFFF"/>
                </a:solidFill>
                <a:latin typeface="IBM Plex Mono Medium"/>
                <a:ea typeface="IBM Plex Mono Medium"/>
                <a:cs typeface="IBM Plex Mono Medium"/>
                <a:sym typeface="IBM Plex Mono Medium"/>
              </a:rPr>
              <a:t>aliqua</a:t>
            </a:r>
            <a:r>
              <a:rPr lang="en-US" sz="1800" b="1" u="none" strike="noStrike" dirty="0">
                <a:solidFill>
                  <a:srgbClr val="FFFFFF"/>
                </a:solidFill>
                <a:latin typeface="IBM Plex Mono Medium"/>
                <a:ea typeface="IBM Plex Mono Medium"/>
                <a:cs typeface="IBM Plex Mono Medium"/>
                <a:sym typeface="IBM Plex Mono Medium"/>
              </a:rPr>
              <a:t>. Ut </a:t>
            </a:r>
            <a:r>
              <a:rPr lang="en-US" sz="1800" b="1" u="none" strike="noStrike" dirty="0" err="1">
                <a:solidFill>
                  <a:srgbClr val="FFFFFF"/>
                </a:solidFill>
                <a:latin typeface="IBM Plex Mono Medium"/>
                <a:ea typeface="IBM Plex Mono Medium"/>
                <a:cs typeface="IBM Plex Mono Medium"/>
                <a:sym typeface="IBM Plex Mono Medium"/>
              </a:rPr>
              <a:t>enim</a:t>
            </a:r>
            <a:r>
              <a:rPr lang="en-US" sz="1800" b="1" u="none" strike="noStrike" dirty="0">
                <a:solidFill>
                  <a:srgbClr val="FFFFFF"/>
                </a:solidFill>
                <a:latin typeface="IBM Plex Mono Medium"/>
                <a:ea typeface="IBM Plex Mono Medium"/>
                <a:cs typeface="IBM Plex Mono Medium"/>
                <a:sym typeface="IBM Plex Mono Medium"/>
              </a:rPr>
              <a:t> ad minim </a:t>
            </a:r>
            <a:r>
              <a:rPr lang="en-US" sz="1800" b="1" u="none" strike="noStrike" dirty="0" err="1">
                <a:solidFill>
                  <a:srgbClr val="FFFFFF"/>
                </a:solidFill>
                <a:latin typeface="IBM Plex Mono Medium"/>
                <a:ea typeface="IBM Plex Mono Medium"/>
                <a:cs typeface="IBM Plex Mono Medium"/>
                <a:sym typeface="IBM Plex Mono Medium"/>
              </a:rPr>
              <a:t>veniam</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quis</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nostrud</a:t>
            </a:r>
            <a:r>
              <a:rPr lang="en-US" sz="1800" b="1" u="none" strike="noStrike" dirty="0">
                <a:solidFill>
                  <a:srgbClr val="FFFFFF"/>
                </a:solidFill>
                <a:latin typeface="IBM Plex Mono Medium"/>
                <a:ea typeface="IBM Plex Mono Medium"/>
                <a:cs typeface="IBM Plex Mono Medium"/>
                <a:sym typeface="IBM Plex Mono Medium"/>
              </a:rPr>
              <a:t> exercitation </a:t>
            </a:r>
            <a:r>
              <a:rPr lang="en-US" sz="1800" b="1" u="none" strike="noStrike" dirty="0" err="1">
                <a:solidFill>
                  <a:srgbClr val="FFFFFF"/>
                </a:solidFill>
                <a:latin typeface="IBM Plex Mono Medium"/>
                <a:ea typeface="IBM Plex Mono Medium"/>
                <a:cs typeface="IBM Plex Mono Medium"/>
                <a:sym typeface="IBM Plex Mono Medium"/>
              </a:rPr>
              <a:t>ullamco</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laboris</a:t>
            </a:r>
            <a:r>
              <a:rPr lang="en-US" sz="1800" b="1" u="none" strike="noStrike" dirty="0">
                <a:solidFill>
                  <a:srgbClr val="FFFFFF"/>
                </a:solidFill>
                <a:latin typeface="IBM Plex Mono Medium"/>
                <a:ea typeface="IBM Plex Mono Medium"/>
                <a:cs typeface="IBM Plex Mono Medium"/>
                <a:sym typeface="IBM Plex Mono Medium"/>
              </a:rPr>
              <a:t> nisi </a:t>
            </a:r>
            <a:r>
              <a:rPr lang="en-US" sz="1800" b="1" u="none" strike="noStrike" dirty="0" err="1">
                <a:solidFill>
                  <a:srgbClr val="FFFFFF"/>
                </a:solidFill>
                <a:latin typeface="IBM Plex Mono Medium"/>
                <a:ea typeface="IBM Plex Mono Medium"/>
                <a:cs typeface="IBM Plex Mono Medium"/>
                <a:sym typeface="IBM Plex Mono Medium"/>
              </a:rPr>
              <a:t>ut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aliquip</a:t>
            </a:r>
            <a:r>
              <a:rPr lang="en-US" sz="1800" b="1" u="none" strike="noStrike" dirty="0">
                <a:solidFill>
                  <a:srgbClr val="FFFFFF"/>
                </a:solidFill>
                <a:latin typeface="IBM Plex Mono Medium"/>
                <a:ea typeface="IBM Plex Mono Medium"/>
                <a:cs typeface="IBM Plex Mono Medium"/>
                <a:sym typeface="IBM Plex Mono Medium"/>
              </a:rPr>
              <a:t> ex </a:t>
            </a:r>
            <a:r>
              <a:rPr lang="en-US" sz="1800" b="1" u="none" strike="noStrike" dirty="0" err="1">
                <a:solidFill>
                  <a:srgbClr val="FFFFFF"/>
                </a:solidFill>
                <a:latin typeface="IBM Plex Mono Medium"/>
                <a:ea typeface="IBM Plex Mono Medium"/>
                <a:cs typeface="IBM Plex Mono Medium"/>
                <a:sym typeface="IBM Plex Mono Medium"/>
              </a:rPr>
              <a:t>ea</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commodo</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consequat</a:t>
            </a:r>
            <a:r>
              <a:rPr lang="en-US" sz="1800" b="1" u="none" strike="noStrike" dirty="0">
                <a:solidFill>
                  <a:srgbClr val="FFFFFF"/>
                </a:solidFill>
                <a:latin typeface="IBM Plex Mono Medium"/>
                <a:ea typeface="IBM Plex Mono Medium"/>
                <a:cs typeface="IBM Plex Mono Medium"/>
                <a:sym typeface="IBM Plex Mono Medium"/>
              </a:rPr>
              <a:t>. Duis </a:t>
            </a:r>
            <a:r>
              <a:rPr lang="en-US" sz="1800" b="1" u="none" strike="noStrike" dirty="0" err="1">
                <a:solidFill>
                  <a:srgbClr val="FFFFFF"/>
                </a:solidFill>
                <a:latin typeface="IBM Plex Mono Medium"/>
                <a:ea typeface="IBM Plex Mono Medium"/>
                <a:cs typeface="IBM Plex Mono Medium"/>
                <a:sym typeface="IBM Plex Mono Medium"/>
              </a:rPr>
              <a:t>aute</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irure</a:t>
            </a:r>
            <a:r>
              <a:rPr lang="en-US" sz="1800" b="1" u="none" strike="noStrike" dirty="0">
                <a:solidFill>
                  <a:srgbClr val="FFFFFF"/>
                </a:solidFill>
                <a:latin typeface="IBM Plex Mono Medium"/>
                <a:ea typeface="IBM Plex Mono Medium"/>
                <a:cs typeface="IBM Plex Mono Medium"/>
                <a:sym typeface="IBM Plex Mono Medium"/>
              </a:rPr>
              <a:t> dolor in </a:t>
            </a:r>
            <a:r>
              <a:rPr lang="en-US" sz="1800" b="1" u="none" strike="noStrike" dirty="0" err="1">
                <a:solidFill>
                  <a:srgbClr val="FFFFFF"/>
                </a:solidFill>
                <a:latin typeface="IBM Plex Mono Medium"/>
                <a:ea typeface="IBM Plex Mono Medium"/>
                <a:cs typeface="IBM Plex Mono Medium"/>
                <a:sym typeface="IBM Plex Mono Medium"/>
              </a:rPr>
              <a:t>reprehenderit</a:t>
            </a:r>
            <a:r>
              <a:rPr lang="en-US" sz="1800" b="1" u="none" strike="noStrike" dirty="0">
                <a:solidFill>
                  <a:srgbClr val="FFFFFF"/>
                </a:solidFill>
                <a:latin typeface="IBM Plex Mono Medium"/>
                <a:ea typeface="IBM Plex Mono Medium"/>
                <a:cs typeface="IBM Plex Mono Medium"/>
                <a:sym typeface="IBM Plex Mono Medium"/>
              </a:rPr>
              <a:t> in </a:t>
            </a:r>
            <a:r>
              <a:rPr lang="en-US" sz="1800" b="1" u="none" strike="noStrike" dirty="0" err="1">
                <a:solidFill>
                  <a:srgbClr val="FFFFFF"/>
                </a:solidFill>
                <a:latin typeface="IBM Plex Mono Medium"/>
                <a:ea typeface="IBM Plex Mono Medium"/>
                <a:cs typeface="IBM Plex Mono Medium"/>
                <a:sym typeface="IBM Plex Mono Medium"/>
              </a:rPr>
              <a:t>voluptate</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velit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esse</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cillum</a:t>
            </a:r>
            <a:r>
              <a:rPr lang="en-US" sz="1800" b="1" u="none" strike="noStrike" dirty="0">
                <a:solidFill>
                  <a:srgbClr val="FFFFFF"/>
                </a:solidFill>
                <a:latin typeface="IBM Plex Mono Medium"/>
                <a:ea typeface="IBM Plex Mono Medium"/>
                <a:cs typeface="IBM Plex Mono Medium"/>
                <a:sym typeface="IBM Plex Mono Medium"/>
              </a:rPr>
              <a:t> dolore </a:t>
            </a:r>
            <a:r>
              <a:rPr lang="en-US" sz="1800" b="1" u="none" strike="noStrike" dirty="0" err="1">
                <a:solidFill>
                  <a:srgbClr val="FFFFFF"/>
                </a:solidFill>
                <a:latin typeface="IBM Plex Mono Medium"/>
                <a:ea typeface="IBM Plex Mono Medium"/>
                <a:cs typeface="IBM Plex Mono Medium"/>
                <a:sym typeface="IBM Plex Mono Medium"/>
              </a:rPr>
              <a:t>eu</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fugiat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nulla</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pariatur</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Excepteur</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sint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occaecat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cupidatat</a:t>
            </a:r>
            <a:r>
              <a:rPr lang="en-US" sz="1800" b="1" u="none" strike="noStrike" dirty="0">
                <a:solidFill>
                  <a:srgbClr val="FFFFFF"/>
                </a:solidFill>
                <a:latin typeface="IBM Plex Mono Medium"/>
                <a:ea typeface="IBM Plex Mono Medium"/>
                <a:cs typeface="IBM Plex Mono Medium"/>
                <a:sym typeface="IBM Plex Mono Medium"/>
              </a:rPr>
              <a:t> non </a:t>
            </a:r>
            <a:r>
              <a:rPr lang="en-US" sz="1800" b="1" u="none" strike="noStrike" dirty="0" err="1">
                <a:solidFill>
                  <a:srgbClr val="FFFFFF"/>
                </a:solidFill>
                <a:latin typeface="IBM Plex Mono Medium"/>
                <a:ea typeface="IBM Plex Mono Medium"/>
                <a:cs typeface="IBM Plex Mono Medium"/>
                <a:sym typeface="IBM Plex Mono Medium"/>
              </a:rPr>
              <a:t>proident</a:t>
            </a:r>
            <a:r>
              <a:rPr lang="en-US" sz="1800" b="1" u="none" strike="noStrike" dirty="0">
                <a:solidFill>
                  <a:srgbClr val="FFFFFF"/>
                </a:solidFill>
                <a:latin typeface="IBM Plex Mono Medium"/>
                <a:ea typeface="IBM Plex Mono Medium"/>
                <a:cs typeface="IBM Plex Mono Medium"/>
                <a:sym typeface="IBM Plex Mono Medium"/>
              </a:rPr>
              <a:t>, sunt in culpa qui </a:t>
            </a:r>
            <a:r>
              <a:rPr lang="en-US" sz="1800" b="1" u="none" strike="noStrike" dirty="0" err="1">
                <a:solidFill>
                  <a:srgbClr val="FFFFFF"/>
                </a:solidFill>
                <a:latin typeface="IBM Plex Mono Medium"/>
                <a:ea typeface="IBM Plex Mono Medium"/>
                <a:cs typeface="IBM Plex Mono Medium"/>
                <a:sym typeface="IBM Plex Mono Medium"/>
              </a:rPr>
              <a:t>officia</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deserunt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mollit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anim</a:t>
            </a:r>
            <a:r>
              <a:rPr lang="en-US" sz="1800" b="1" u="none" strike="noStrike" dirty="0">
                <a:solidFill>
                  <a:srgbClr val="FFFFFF"/>
                </a:solidFill>
                <a:latin typeface="IBM Plex Mono Medium"/>
                <a:ea typeface="IBM Plex Mono Medium"/>
                <a:cs typeface="IBM Plex Mono Medium"/>
                <a:sym typeface="IBM Plex Mono Medium"/>
              </a:rPr>
              <a:t> id </a:t>
            </a:r>
            <a:r>
              <a:rPr lang="en-US" sz="1800" b="1" u="none" strike="noStrike" dirty="0" err="1">
                <a:solidFill>
                  <a:srgbClr val="FFFFFF"/>
                </a:solidFill>
                <a:latin typeface="IBM Plex Mono Medium"/>
                <a:ea typeface="IBM Plex Mono Medium"/>
                <a:cs typeface="IBM Plex Mono Medium"/>
                <a:sym typeface="IBM Plex Mono Medium"/>
              </a:rPr>
              <a:t>est</a:t>
            </a:r>
            <a:r>
              <a:rPr lang="en-US" sz="1800" b="1" u="none" strike="noStrike" dirty="0">
                <a:solidFill>
                  <a:srgbClr val="FFFFFF"/>
                </a:solidFill>
                <a:latin typeface="IBM Plex Mono Medium"/>
                <a:ea typeface="IBM Plex Mono Medium"/>
                <a:cs typeface="IBM Plex Mono Medium"/>
                <a:sym typeface="IBM Plex Mono Medium"/>
              </a:rPr>
              <a:t> </a:t>
            </a:r>
            <a:r>
              <a:rPr lang="en-US" sz="1800" b="1" u="none" strike="noStrike" dirty="0" err="1">
                <a:solidFill>
                  <a:srgbClr val="FFFFFF"/>
                </a:solidFill>
                <a:latin typeface="IBM Plex Mono Medium"/>
                <a:ea typeface="IBM Plex Mono Medium"/>
                <a:cs typeface="IBM Plex Mono Medium"/>
                <a:sym typeface="IBM Plex Mono Medium"/>
              </a:rPr>
              <a:t>laborum</a:t>
            </a:r>
            <a:r>
              <a:rPr lang="en-US" sz="1800" b="1" u="none" strike="noStrike" dirty="0">
                <a:solidFill>
                  <a:srgbClr val="FFFFFF"/>
                </a:solidFill>
                <a:latin typeface="IBM Plex Mono Medium"/>
                <a:ea typeface="IBM Plex Mono Medium"/>
                <a:cs typeface="IBM Plex Mono Medium"/>
                <a:sym typeface="IBM Plex Mono Medium"/>
              </a:rPr>
              <a:t>.</a:t>
            </a:r>
          </a:p>
        </p:txBody>
      </p:sp>
      <p:sp>
        <p:nvSpPr>
          <p:cNvPr id="5" name="AutoShape 5"/>
          <p:cNvSpPr/>
          <p:nvPr/>
        </p:nvSpPr>
        <p:spPr>
          <a:xfrm>
            <a:off x="-1387009" y="9244012"/>
            <a:ext cx="21062018" cy="0"/>
          </a:xfrm>
          <a:prstGeom prst="line">
            <a:avLst/>
          </a:prstGeom>
          <a:ln w="47625" cap="flat">
            <a:solidFill>
              <a:srgbClr val="FFFFFF"/>
            </a:solidFill>
            <a:prstDash val="solid"/>
            <a:headEnd type="none" w="sm" len="sm"/>
            <a:tailEnd type="none" w="sm" len="sm"/>
          </a:ln>
        </p:spPr>
      </p:sp>
      <p:grpSp>
        <p:nvGrpSpPr>
          <p:cNvPr id="16" name="Grupo 15">
            <a:extLst>
              <a:ext uri="{FF2B5EF4-FFF2-40B4-BE49-F238E27FC236}">
                <a16:creationId xmlns:a16="http://schemas.microsoft.com/office/drawing/2014/main" id="{366A92B4-00C9-6B7A-60D3-424EDB651F2B}"/>
              </a:ext>
            </a:extLst>
          </p:cNvPr>
          <p:cNvGrpSpPr/>
          <p:nvPr/>
        </p:nvGrpSpPr>
        <p:grpSpPr>
          <a:xfrm>
            <a:off x="0" y="9258300"/>
            <a:ext cx="18288000" cy="1053922"/>
            <a:chOff x="0" y="9258300"/>
            <a:chExt cx="18288000" cy="1053922"/>
          </a:xfrm>
        </p:grpSpPr>
        <p:sp>
          <p:nvSpPr>
            <p:cNvPr id="6" name="Freeform 6"/>
            <p:cNvSpPr/>
            <p:nvPr/>
          </p:nvSpPr>
          <p:spPr>
            <a:xfrm flipH="1">
              <a:off x="0" y="9258300"/>
              <a:ext cx="18288000" cy="1053922"/>
            </a:xfrm>
            <a:custGeom>
              <a:avLst/>
              <a:gdLst/>
              <a:ahLst/>
              <a:cxnLst/>
              <a:rect l="l" t="t" r="r" b="b"/>
              <a:pathLst>
                <a:path w="18288000" h="1053922">
                  <a:moveTo>
                    <a:pt x="18288000" y="0"/>
                  </a:moveTo>
                  <a:lnTo>
                    <a:pt x="0" y="0"/>
                  </a:lnTo>
                  <a:lnTo>
                    <a:pt x="0" y="1053922"/>
                  </a:lnTo>
                  <a:lnTo>
                    <a:pt x="18288000" y="1053922"/>
                  </a:lnTo>
                  <a:lnTo>
                    <a:pt x="18288000" y="0"/>
                  </a:lnTo>
                  <a:close/>
                </a:path>
              </a:pathLst>
            </a:custGeom>
            <a:blipFill>
              <a:blip r:embed="rId2">
                <a:alphaModFix amt="90000"/>
              </a:blip>
              <a:stretch>
                <a:fillRect t="-112742" b="-809598"/>
              </a:stretch>
            </a:blipFill>
          </p:spPr>
        </p:sp>
        <p:grpSp>
          <p:nvGrpSpPr>
            <p:cNvPr id="7" name="Group 7"/>
            <p:cNvGrpSpPr/>
            <p:nvPr/>
          </p:nvGrpSpPr>
          <p:grpSpPr>
            <a:xfrm>
              <a:off x="464555" y="9408094"/>
              <a:ext cx="3289095" cy="754333"/>
              <a:chOff x="0" y="0"/>
              <a:chExt cx="4385461" cy="1005778"/>
            </a:xfrm>
          </p:grpSpPr>
          <p:sp>
            <p:nvSpPr>
              <p:cNvPr id="8" name="TextBox 8"/>
              <p:cNvSpPr txBox="1"/>
              <p:nvPr/>
            </p:nvSpPr>
            <p:spPr>
              <a:xfrm>
                <a:off x="3785439" y="276820"/>
                <a:ext cx="600022" cy="328009"/>
              </a:xfrm>
              <a:prstGeom prst="rect">
                <a:avLst/>
              </a:prstGeom>
            </p:spPr>
            <p:txBody>
              <a:bodyPr lIns="0" tIns="0" rIns="0" bIns="0" rtlCol="0" anchor="t">
                <a:spAutoFit/>
              </a:bodyPr>
              <a:lstStyle/>
              <a:p>
                <a:pPr algn="l">
                  <a:lnSpc>
                    <a:spcPts val="2010"/>
                  </a:lnSpc>
                  <a:spcBef>
                    <a:spcPct val="0"/>
                  </a:spcBef>
                </a:pPr>
                <a:r>
                  <a:rPr lang="en-US" sz="1436" dirty="0">
                    <a:solidFill>
                      <a:srgbClr val="FFFFFF"/>
                    </a:solidFill>
                    <a:latin typeface="Inter"/>
                    <a:ea typeface="Inter"/>
                    <a:cs typeface="Inter"/>
                    <a:sym typeface="Inter"/>
                  </a:rPr>
                  <a:t>OCT</a:t>
                </a:r>
              </a:p>
            </p:txBody>
          </p:sp>
          <p:sp>
            <p:nvSpPr>
              <p:cNvPr id="9" name="Freeform 9"/>
              <p:cNvSpPr/>
              <p:nvPr/>
            </p:nvSpPr>
            <p:spPr>
              <a:xfrm>
                <a:off x="0" y="1452"/>
                <a:ext cx="1004326" cy="1004326"/>
              </a:xfrm>
              <a:custGeom>
                <a:avLst/>
                <a:gdLst/>
                <a:ahLst/>
                <a:cxnLst/>
                <a:rect l="l" t="t" r="r" b="b"/>
                <a:pathLst>
                  <a:path w="1004326" h="1004326">
                    <a:moveTo>
                      <a:pt x="0" y="0"/>
                    </a:moveTo>
                    <a:lnTo>
                      <a:pt x="1004326" y="0"/>
                    </a:lnTo>
                    <a:lnTo>
                      <a:pt x="1004326" y="1004326"/>
                    </a:lnTo>
                    <a:lnTo>
                      <a:pt x="0" y="1004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AutoShape 10"/>
              <p:cNvSpPr/>
              <p:nvPr/>
            </p:nvSpPr>
            <p:spPr>
              <a:xfrm>
                <a:off x="2833390" y="29708"/>
                <a:ext cx="0" cy="976070"/>
              </a:xfrm>
              <a:prstGeom prst="line">
                <a:avLst/>
              </a:prstGeom>
              <a:ln w="8291" cap="flat">
                <a:solidFill>
                  <a:srgbClr val="FFFFFF"/>
                </a:solidFill>
                <a:prstDash val="solid"/>
                <a:headEnd type="none" w="sm" len="sm"/>
                <a:tailEnd type="none" w="sm" len="sm"/>
              </a:ln>
            </p:spPr>
          </p:sp>
          <p:sp>
            <p:nvSpPr>
              <p:cNvPr id="11" name="TextBox 11"/>
              <p:cNvSpPr txBox="1"/>
              <p:nvPr/>
            </p:nvSpPr>
            <p:spPr>
              <a:xfrm>
                <a:off x="3023097" y="-36648"/>
                <a:ext cx="1362364" cy="353020"/>
              </a:xfrm>
              <a:prstGeom prst="rect">
                <a:avLst/>
              </a:prstGeom>
            </p:spPr>
            <p:txBody>
              <a:bodyPr lIns="0" tIns="0" rIns="0" bIns="0" rtlCol="0" anchor="t">
                <a:spAutoFit/>
              </a:bodyPr>
              <a:lstStyle/>
              <a:p>
                <a:pPr algn="l">
                  <a:lnSpc>
                    <a:spcPts val="2172"/>
                  </a:lnSpc>
                  <a:spcBef>
                    <a:spcPct val="0"/>
                  </a:spcBef>
                </a:pPr>
                <a:r>
                  <a:rPr lang="en-US" sz="1552" dirty="0">
                    <a:solidFill>
                      <a:srgbClr val="FFFFFF"/>
                    </a:solidFill>
                    <a:latin typeface="Inter"/>
                    <a:ea typeface="Inter"/>
                    <a:cs typeface="Inter"/>
                    <a:sym typeface="Inter"/>
                  </a:rPr>
                  <a:t>Barcelona</a:t>
                </a:r>
              </a:p>
            </p:txBody>
          </p:sp>
          <p:sp>
            <p:nvSpPr>
              <p:cNvPr id="12" name="TextBox 12"/>
              <p:cNvSpPr txBox="1"/>
              <p:nvPr/>
            </p:nvSpPr>
            <p:spPr>
              <a:xfrm>
                <a:off x="3023097" y="278272"/>
                <a:ext cx="758859" cy="327141"/>
              </a:xfrm>
              <a:prstGeom prst="rect">
                <a:avLst/>
              </a:prstGeom>
            </p:spPr>
            <p:txBody>
              <a:bodyPr lIns="0" tIns="0" rIns="0" bIns="0" rtlCol="0" anchor="t">
                <a:spAutoFit/>
              </a:bodyPr>
              <a:lstStyle/>
              <a:p>
                <a:pPr algn="l">
                  <a:lnSpc>
                    <a:spcPts val="2010"/>
                  </a:lnSpc>
                  <a:spcBef>
                    <a:spcPct val="0"/>
                  </a:spcBef>
                </a:pPr>
                <a:r>
                  <a:rPr lang="en-US" sz="1436" dirty="0">
                    <a:solidFill>
                      <a:srgbClr val="FFFFFF"/>
                    </a:solidFill>
                    <a:latin typeface="Inter"/>
                    <a:ea typeface="Inter"/>
                    <a:cs typeface="Inter"/>
                    <a:sym typeface="Inter"/>
                  </a:rPr>
                  <a:t>27-28 </a:t>
                </a:r>
              </a:p>
            </p:txBody>
          </p:sp>
          <p:sp>
            <p:nvSpPr>
              <p:cNvPr id="13" name="TextBox 13"/>
              <p:cNvSpPr txBox="1"/>
              <p:nvPr/>
            </p:nvSpPr>
            <p:spPr>
              <a:xfrm>
                <a:off x="1076553" y="0"/>
                <a:ext cx="1711986" cy="752771"/>
              </a:xfrm>
              <a:prstGeom prst="rect">
                <a:avLst/>
              </a:prstGeom>
            </p:spPr>
            <p:txBody>
              <a:bodyPr lIns="0" tIns="0" rIns="0" bIns="0" rtlCol="0" anchor="t">
                <a:spAutoFit/>
              </a:bodyPr>
              <a:lstStyle/>
              <a:p>
                <a:pPr algn="l">
                  <a:lnSpc>
                    <a:spcPts val="1488"/>
                  </a:lnSpc>
                </a:pPr>
                <a:r>
                  <a:rPr lang="en-US" sz="1250" b="1" dirty="0">
                    <a:solidFill>
                      <a:srgbClr val="FFFFFF"/>
                    </a:solidFill>
                    <a:latin typeface="Inter Bold"/>
                    <a:ea typeface="Inter Bold"/>
                    <a:cs typeface="Inter Bold"/>
                    <a:sym typeface="Inter Bold"/>
                  </a:rPr>
                  <a:t>CONGRESO DE INNOVACIÓN PÚBLICA </a:t>
                </a:r>
              </a:p>
            </p:txBody>
          </p:sp>
          <p:sp>
            <p:nvSpPr>
              <p:cNvPr id="14" name="TextBox 14"/>
              <p:cNvSpPr txBox="1"/>
              <p:nvPr/>
            </p:nvSpPr>
            <p:spPr>
              <a:xfrm>
                <a:off x="1076553" y="724196"/>
                <a:ext cx="1711986" cy="281582"/>
              </a:xfrm>
              <a:prstGeom prst="rect">
                <a:avLst/>
              </a:prstGeom>
            </p:spPr>
            <p:txBody>
              <a:bodyPr lIns="0" tIns="0" rIns="0" bIns="0" rtlCol="0" anchor="t">
                <a:spAutoFit/>
              </a:bodyPr>
              <a:lstStyle/>
              <a:p>
                <a:pPr algn="l">
                  <a:lnSpc>
                    <a:spcPts val="1751"/>
                  </a:lnSpc>
                  <a:spcBef>
                    <a:spcPct val="0"/>
                  </a:spcBef>
                </a:pPr>
                <a:r>
                  <a:rPr lang="en-US" sz="1250">
                    <a:solidFill>
                      <a:srgbClr val="FFFFFF"/>
                    </a:solidFill>
                    <a:latin typeface="Inter"/>
                    <a:ea typeface="Inter"/>
                    <a:cs typeface="Inter"/>
                    <a:sym typeface="Inter"/>
                  </a:rPr>
                  <a:t>2025</a:t>
                </a:r>
              </a:p>
            </p:txBody>
          </p:sp>
          <p:sp>
            <p:nvSpPr>
              <p:cNvPr id="15" name="TextBox 15"/>
              <p:cNvSpPr txBox="1"/>
              <p:nvPr/>
            </p:nvSpPr>
            <p:spPr>
              <a:xfrm>
                <a:off x="3023097" y="620665"/>
                <a:ext cx="1362364" cy="156114"/>
              </a:xfrm>
              <a:prstGeom prst="rect">
                <a:avLst/>
              </a:prstGeom>
            </p:spPr>
            <p:txBody>
              <a:bodyPr lIns="0" tIns="0" rIns="0" bIns="0" rtlCol="0" anchor="t">
                <a:spAutoFit/>
              </a:bodyPr>
              <a:lstStyle/>
              <a:p>
                <a:pPr algn="l">
                  <a:lnSpc>
                    <a:spcPts val="944"/>
                  </a:lnSpc>
                  <a:spcBef>
                    <a:spcPct val="0"/>
                  </a:spcBef>
                </a:pPr>
                <a:r>
                  <a:rPr lang="en-US" sz="674">
                    <a:solidFill>
                      <a:srgbClr val="FFFFFF"/>
                    </a:solidFill>
                    <a:latin typeface="Inter"/>
                    <a:ea typeface="Inter"/>
                    <a:cs typeface="Inter"/>
                    <a:sym typeface="Inter"/>
                  </a:rPr>
                  <a:t>WORLD TRADE CENTER</a:t>
                </a: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9AC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60283"/>
          </a:xfrm>
          <a:custGeom>
            <a:avLst/>
            <a:gdLst/>
            <a:ahLst/>
            <a:cxnLst/>
            <a:rect l="l" t="t" r="r" b="b"/>
            <a:pathLst>
              <a:path w="18288000" h="10260283">
                <a:moveTo>
                  <a:pt x="0" y="0"/>
                </a:moveTo>
                <a:lnTo>
                  <a:pt x="18288000" y="0"/>
                </a:lnTo>
                <a:lnTo>
                  <a:pt x="18288000" y="10260283"/>
                </a:lnTo>
                <a:lnTo>
                  <a:pt x="0" y="10260283"/>
                </a:lnTo>
                <a:lnTo>
                  <a:pt x="0" y="0"/>
                </a:lnTo>
                <a:close/>
              </a:path>
            </a:pathLst>
          </a:custGeom>
          <a:blipFill>
            <a:blip r:embed="rId2">
              <a:alphaModFix amt="38000"/>
            </a:blip>
            <a:stretch>
              <a:fillRect l="-37559" r="-37559" b="-83898"/>
            </a:stretch>
          </a:blipFill>
        </p:spPr>
        <p:txBody>
          <a:bodyPr/>
          <a:lstStyle/>
          <a:p>
            <a:endParaRPr lang="es-ES"/>
          </a:p>
        </p:txBody>
      </p:sp>
      <p:sp>
        <p:nvSpPr>
          <p:cNvPr id="3" name="TextBox 3"/>
          <p:cNvSpPr txBox="1"/>
          <p:nvPr/>
        </p:nvSpPr>
        <p:spPr>
          <a:xfrm>
            <a:off x="2109103" y="2082102"/>
            <a:ext cx="6085288" cy="2405502"/>
          </a:xfrm>
          <a:prstGeom prst="rect">
            <a:avLst/>
          </a:prstGeom>
        </p:spPr>
        <p:txBody>
          <a:bodyPr lIns="0" tIns="0" rIns="0" bIns="0" rtlCol="0" anchor="t">
            <a:spAutoFit/>
          </a:bodyPr>
          <a:lstStyle/>
          <a:p>
            <a:pPr algn="l">
              <a:lnSpc>
                <a:spcPts val="6197"/>
              </a:lnSpc>
            </a:pPr>
            <a:r>
              <a:rPr lang="en-US" sz="6886" b="1" spc="-117">
                <a:solidFill>
                  <a:srgbClr val="FFFFFF"/>
                </a:solidFill>
                <a:latin typeface="Inter Bold"/>
                <a:ea typeface="Inter Bold"/>
                <a:cs typeface="Inter Bold"/>
                <a:sym typeface="Inter Bold"/>
              </a:rPr>
              <a:t>Contexto y justificación del proyecto</a:t>
            </a:r>
          </a:p>
        </p:txBody>
      </p:sp>
      <p:sp>
        <p:nvSpPr>
          <p:cNvPr id="4" name="TextBox 4"/>
          <p:cNvSpPr txBox="1"/>
          <p:nvPr/>
        </p:nvSpPr>
        <p:spPr>
          <a:xfrm>
            <a:off x="2109103" y="4876864"/>
            <a:ext cx="7095484" cy="2821305"/>
          </a:xfrm>
          <a:prstGeom prst="rect">
            <a:avLst/>
          </a:prstGeom>
        </p:spPr>
        <p:txBody>
          <a:bodyPr lIns="0" tIns="0" rIns="0" bIns="0" rtlCol="0" anchor="t">
            <a:spAutoFit/>
          </a:bodyPr>
          <a:lstStyle/>
          <a:p>
            <a:pPr marL="0" lvl="0" indent="0" algn="l">
              <a:lnSpc>
                <a:spcPts val="2520"/>
              </a:lnSpc>
              <a:spcBef>
                <a:spcPct val="0"/>
              </a:spcBef>
            </a:pPr>
            <a:r>
              <a:rPr lang="en-US" sz="18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id="5" name="AutoShape 5"/>
          <p:cNvSpPr/>
          <p:nvPr/>
        </p:nvSpPr>
        <p:spPr>
          <a:xfrm>
            <a:off x="-1387009" y="9244012"/>
            <a:ext cx="21062018" cy="0"/>
          </a:xfrm>
          <a:prstGeom prst="line">
            <a:avLst/>
          </a:prstGeom>
          <a:ln w="47625" cap="flat">
            <a:solidFill>
              <a:srgbClr val="FFFFFF"/>
            </a:solidFill>
            <a:prstDash val="solid"/>
            <a:headEnd type="none" w="sm" len="sm"/>
            <a:tailEnd type="none" w="sm" len="sm"/>
          </a:ln>
        </p:spPr>
      </p:sp>
      <p:grpSp>
        <p:nvGrpSpPr>
          <p:cNvPr id="18" name="Grupo 17">
            <a:extLst>
              <a:ext uri="{FF2B5EF4-FFF2-40B4-BE49-F238E27FC236}">
                <a16:creationId xmlns:a16="http://schemas.microsoft.com/office/drawing/2014/main" id="{50DFA89A-9E04-7111-36CE-AFA2C79272FD}"/>
              </a:ext>
            </a:extLst>
          </p:cNvPr>
          <p:cNvGrpSpPr/>
          <p:nvPr/>
        </p:nvGrpSpPr>
        <p:grpSpPr>
          <a:xfrm>
            <a:off x="0" y="9258300"/>
            <a:ext cx="18288000" cy="1053922"/>
            <a:chOff x="0" y="9258300"/>
            <a:chExt cx="18288000" cy="1053922"/>
          </a:xfrm>
        </p:grpSpPr>
        <p:sp>
          <p:nvSpPr>
            <p:cNvPr id="6" name="Freeform 6"/>
            <p:cNvSpPr/>
            <p:nvPr/>
          </p:nvSpPr>
          <p:spPr>
            <a:xfrm flipH="1">
              <a:off x="0" y="9258300"/>
              <a:ext cx="18288000" cy="1053922"/>
            </a:xfrm>
            <a:custGeom>
              <a:avLst/>
              <a:gdLst/>
              <a:ahLst/>
              <a:cxnLst/>
              <a:rect l="l" t="t" r="r" b="b"/>
              <a:pathLst>
                <a:path w="18288000" h="1053922">
                  <a:moveTo>
                    <a:pt x="18288000" y="0"/>
                  </a:moveTo>
                  <a:lnTo>
                    <a:pt x="0" y="0"/>
                  </a:lnTo>
                  <a:lnTo>
                    <a:pt x="0" y="1053922"/>
                  </a:lnTo>
                  <a:lnTo>
                    <a:pt x="18288000" y="1053922"/>
                  </a:lnTo>
                  <a:lnTo>
                    <a:pt x="18288000" y="0"/>
                  </a:lnTo>
                  <a:close/>
                </a:path>
              </a:pathLst>
            </a:custGeom>
            <a:blipFill>
              <a:blip r:embed="rId2">
                <a:alphaModFix amt="90000"/>
              </a:blip>
              <a:stretch>
                <a:fillRect t="-112742" b="-809598"/>
              </a:stretch>
            </a:blipFill>
          </p:spPr>
        </p:sp>
        <p:grpSp>
          <p:nvGrpSpPr>
            <p:cNvPr id="7" name="Group 7"/>
            <p:cNvGrpSpPr/>
            <p:nvPr/>
          </p:nvGrpSpPr>
          <p:grpSpPr>
            <a:xfrm>
              <a:off x="464555" y="9380608"/>
              <a:ext cx="3289095" cy="781819"/>
              <a:chOff x="0" y="-36648"/>
              <a:chExt cx="4385461" cy="1042426"/>
            </a:xfrm>
          </p:grpSpPr>
          <p:sp>
            <p:nvSpPr>
              <p:cNvPr id="8" name="TextBox 8"/>
              <p:cNvSpPr txBox="1"/>
              <p:nvPr/>
            </p:nvSpPr>
            <p:spPr>
              <a:xfrm>
                <a:off x="3785439" y="276820"/>
                <a:ext cx="600022" cy="328009"/>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OCT</a:t>
                </a:r>
              </a:p>
            </p:txBody>
          </p:sp>
          <p:sp>
            <p:nvSpPr>
              <p:cNvPr id="9" name="Freeform 9"/>
              <p:cNvSpPr/>
              <p:nvPr/>
            </p:nvSpPr>
            <p:spPr>
              <a:xfrm>
                <a:off x="0" y="1452"/>
                <a:ext cx="1004326" cy="1004326"/>
              </a:xfrm>
              <a:custGeom>
                <a:avLst/>
                <a:gdLst/>
                <a:ahLst/>
                <a:cxnLst/>
                <a:rect l="l" t="t" r="r" b="b"/>
                <a:pathLst>
                  <a:path w="1004326" h="1004326">
                    <a:moveTo>
                      <a:pt x="0" y="0"/>
                    </a:moveTo>
                    <a:lnTo>
                      <a:pt x="1004326" y="0"/>
                    </a:lnTo>
                    <a:lnTo>
                      <a:pt x="1004326" y="1004326"/>
                    </a:lnTo>
                    <a:lnTo>
                      <a:pt x="0" y="1004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AutoShape 10"/>
              <p:cNvSpPr/>
              <p:nvPr/>
            </p:nvSpPr>
            <p:spPr>
              <a:xfrm>
                <a:off x="2833390" y="29708"/>
                <a:ext cx="0" cy="976070"/>
              </a:xfrm>
              <a:prstGeom prst="line">
                <a:avLst/>
              </a:prstGeom>
              <a:ln w="8291" cap="flat">
                <a:solidFill>
                  <a:srgbClr val="FFFFFF"/>
                </a:solidFill>
                <a:prstDash val="solid"/>
                <a:headEnd type="none" w="sm" len="sm"/>
                <a:tailEnd type="none" w="sm" len="sm"/>
              </a:ln>
            </p:spPr>
          </p:sp>
          <p:sp>
            <p:nvSpPr>
              <p:cNvPr id="11" name="TextBox 11"/>
              <p:cNvSpPr txBox="1"/>
              <p:nvPr/>
            </p:nvSpPr>
            <p:spPr>
              <a:xfrm>
                <a:off x="3023097" y="-36648"/>
                <a:ext cx="1362364" cy="353020"/>
              </a:xfrm>
              <a:prstGeom prst="rect">
                <a:avLst/>
              </a:prstGeom>
            </p:spPr>
            <p:txBody>
              <a:bodyPr lIns="0" tIns="0" rIns="0" bIns="0" rtlCol="0" anchor="t">
                <a:spAutoFit/>
              </a:bodyPr>
              <a:lstStyle/>
              <a:p>
                <a:pPr algn="l">
                  <a:lnSpc>
                    <a:spcPts val="2172"/>
                  </a:lnSpc>
                  <a:spcBef>
                    <a:spcPct val="0"/>
                  </a:spcBef>
                </a:pPr>
                <a:r>
                  <a:rPr lang="en-US" sz="1552" dirty="0">
                    <a:solidFill>
                      <a:srgbClr val="FFFFFF"/>
                    </a:solidFill>
                    <a:latin typeface="Inter"/>
                    <a:ea typeface="Inter"/>
                    <a:cs typeface="Inter"/>
                    <a:sym typeface="Inter"/>
                  </a:rPr>
                  <a:t>Barcelona</a:t>
                </a:r>
              </a:p>
            </p:txBody>
          </p:sp>
          <p:sp>
            <p:nvSpPr>
              <p:cNvPr id="12" name="TextBox 12"/>
              <p:cNvSpPr txBox="1"/>
              <p:nvPr/>
            </p:nvSpPr>
            <p:spPr>
              <a:xfrm>
                <a:off x="3023097" y="278272"/>
                <a:ext cx="758859" cy="327141"/>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27-28 </a:t>
                </a:r>
              </a:p>
            </p:txBody>
          </p:sp>
          <p:sp>
            <p:nvSpPr>
              <p:cNvPr id="13" name="TextBox 13"/>
              <p:cNvSpPr txBox="1"/>
              <p:nvPr/>
            </p:nvSpPr>
            <p:spPr>
              <a:xfrm>
                <a:off x="1076554" y="0"/>
                <a:ext cx="1711986" cy="752771"/>
              </a:xfrm>
              <a:prstGeom prst="rect">
                <a:avLst/>
              </a:prstGeom>
            </p:spPr>
            <p:txBody>
              <a:bodyPr lIns="0" tIns="0" rIns="0" bIns="0" rtlCol="0" anchor="t">
                <a:spAutoFit/>
              </a:bodyPr>
              <a:lstStyle/>
              <a:p>
                <a:pPr algn="l">
                  <a:lnSpc>
                    <a:spcPts val="1488"/>
                  </a:lnSpc>
                </a:pPr>
                <a:r>
                  <a:rPr lang="en-US" sz="1250" b="1" dirty="0">
                    <a:solidFill>
                      <a:srgbClr val="FFFFFF"/>
                    </a:solidFill>
                    <a:latin typeface="Inter Bold"/>
                    <a:ea typeface="Inter Bold"/>
                    <a:cs typeface="Inter Bold"/>
                    <a:sym typeface="Inter Bold"/>
                  </a:rPr>
                  <a:t>CONGRESO DE INNOVACIÓN PÚBLICA </a:t>
                </a:r>
              </a:p>
            </p:txBody>
          </p:sp>
          <p:sp>
            <p:nvSpPr>
              <p:cNvPr id="14" name="TextBox 14"/>
              <p:cNvSpPr txBox="1"/>
              <p:nvPr/>
            </p:nvSpPr>
            <p:spPr>
              <a:xfrm>
                <a:off x="1076553" y="724196"/>
                <a:ext cx="1711986" cy="281582"/>
              </a:xfrm>
              <a:prstGeom prst="rect">
                <a:avLst/>
              </a:prstGeom>
            </p:spPr>
            <p:txBody>
              <a:bodyPr lIns="0" tIns="0" rIns="0" bIns="0" rtlCol="0" anchor="t">
                <a:spAutoFit/>
              </a:bodyPr>
              <a:lstStyle/>
              <a:p>
                <a:pPr algn="l">
                  <a:lnSpc>
                    <a:spcPts val="1751"/>
                  </a:lnSpc>
                  <a:spcBef>
                    <a:spcPct val="0"/>
                  </a:spcBef>
                </a:pPr>
                <a:r>
                  <a:rPr lang="en-US" sz="1250">
                    <a:solidFill>
                      <a:srgbClr val="FFFFFF"/>
                    </a:solidFill>
                    <a:latin typeface="Inter"/>
                    <a:ea typeface="Inter"/>
                    <a:cs typeface="Inter"/>
                    <a:sym typeface="Inter"/>
                  </a:rPr>
                  <a:t>2025</a:t>
                </a:r>
              </a:p>
            </p:txBody>
          </p:sp>
          <p:sp>
            <p:nvSpPr>
              <p:cNvPr id="15" name="TextBox 15"/>
              <p:cNvSpPr txBox="1"/>
              <p:nvPr/>
            </p:nvSpPr>
            <p:spPr>
              <a:xfrm>
                <a:off x="3023097" y="620665"/>
                <a:ext cx="1362364" cy="156114"/>
              </a:xfrm>
              <a:prstGeom prst="rect">
                <a:avLst/>
              </a:prstGeom>
            </p:spPr>
            <p:txBody>
              <a:bodyPr lIns="0" tIns="0" rIns="0" bIns="0" rtlCol="0" anchor="t">
                <a:spAutoFit/>
              </a:bodyPr>
              <a:lstStyle/>
              <a:p>
                <a:pPr algn="l">
                  <a:lnSpc>
                    <a:spcPts val="944"/>
                  </a:lnSpc>
                  <a:spcBef>
                    <a:spcPct val="0"/>
                  </a:spcBef>
                </a:pPr>
                <a:r>
                  <a:rPr lang="en-US" sz="674">
                    <a:solidFill>
                      <a:srgbClr val="FFFFFF"/>
                    </a:solidFill>
                    <a:latin typeface="Inter"/>
                    <a:ea typeface="Inter"/>
                    <a:cs typeface="Inter"/>
                    <a:sym typeface="Inter"/>
                  </a:rPr>
                  <a:t>WORLD TRADE CENTER</a:t>
                </a:r>
              </a:p>
            </p:txBody>
          </p:sp>
        </p:grpSp>
      </p:grpSp>
      <p:grpSp>
        <p:nvGrpSpPr>
          <p:cNvPr id="16" name="Group 16"/>
          <p:cNvGrpSpPr/>
          <p:nvPr/>
        </p:nvGrpSpPr>
        <p:grpSpPr>
          <a:xfrm>
            <a:off x="10434752" y="963903"/>
            <a:ext cx="6667319" cy="7566265"/>
            <a:chOff x="0" y="0"/>
            <a:chExt cx="716231" cy="812800"/>
          </a:xfrm>
        </p:grpSpPr>
        <p:sp>
          <p:nvSpPr>
            <p:cNvPr id="17" name="Freeform 17"/>
            <p:cNvSpPr/>
            <p:nvPr/>
          </p:nvSpPr>
          <p:spPr>
            <a:xfrm>
              <a:off x="0" y="0"/>
              <a:ext cx="716231" cy="812800"/>
            </a:xfrm>
            <a:custGeom>
              <a:avLst/>
              <a:gdLst/>
              <a:ahLst/>
              <a:cxnLst/>
              <a:rect l="l" t="t" r="r" b="b"/>
              <a:pathLst>
                <a:path w="716231" h="812800">
                  <a:moveTo>
                    <a:pt x="0" y="0"/>
                  </a:moveTo>
                  <a:lnTo>
                    <a:pt x="716231" y="0"/>
                  </a:lnTo>
                  <a:lnTo>
                    <a:pt x="716231" y="812800"/>
                  </a:lnTo>
                  <a:lnTo>
                    <a:pt x="0" y="812800"/>
                  </a:lnTo>
                  <a:close/>
                </a:path>
              </a:pathLst>
            </a:custGeom>
            <a:blipFill>
              <a:blip r:embed="rId5"/>
              <a:stretch>
                <a:fillRect l="-44569" r="-44569"/>
              </a:stretch>
            </a:blipFill>
            <a:ln w="47625" cap="sq">
              <a:solidFill>
                <a:srgbClr val="FFFFFF"/>
              </a:solidFill>
              <a:prstDash val="solid"/>
              <a:miter/>
            </a:ln>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09AC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60283"/>
          </a:xfrm>
          <a:custGeom>
            <a:avLst/>
            <a:gdLst/>
            <a:ahLst/>
            <a:cxnLst/>
            <a:rect l="l" t="t" r="r" b="b"/>
            <a:pathLst>
              <a:path w="18288000" h="10260283">
                <a:moveTo>
                  <a:pt x="0" y="0"/>
                </a:moveTo>
                <a:lnTo>
                  <a:pt x="18288000" y="0"/>
                </a:lnTo>
                <a:lnTo>
                  <a:pt x="18288000" y="10260283"/>
                </a:lnTo>
                <a:lnTo>
                  <a:pt x="0" y="10260283"/>
                </a:lnTo>
                <a:lnTo>
                  <a:pt x="0" y="0"/>
                </a:lnTo>
                <a:close/>
              </a:path>
            </a:pathLst>
          </a:custGeom>
          <a:blipFill>
            <a:blip r:embed="rId2">
              <a:alphaModFix amt="38000"/>
            </a:blip>
            <a:stretch>
              <a:fillRect l="-37559" r="-37559" b="-83898"/>
            </a:stretch>
          </a:blipFill>
        </p:spPr>
      </p:sp>
      <p:sp>
        <p:nvSpPr>
          <p:cNvPr id="3" name="AutoShape 3"/>
          <p:cNvSpPr/>
          <p:nvPr/>
        </p:nvSpPr>
        <p:spPr>
          <a:xfrm>
            <a:off x="-1387009" y="9244012"/>
            <a:ext cx="21062018" cy="0"/>
          </a:xfrm>
          <a:prstGeom prst="line">
            <a:avLst/>
          </a:prstGeom>
          <a:ln w="47625" cap="flat">
            <a:solidFill>
              <a:srgbClr val="FFFFFF"/>
            </a:solidFill>
            <a:prstDash val="solid"/>
            <a:headEnd type="none" w="sm" len="sm"/>
            <a:tailEnd type="none" w="sm" len="sm"/>
          </a:ln>
        </p:spPr>
      </p:sp>
      <p:grpSp>
        <p:nvGrpSpPr>
          <p:cNvPr id="36" name="Grupo 35">
            <a:extLst>
              <a:ext uri="{FF2B5EF4-FFF2-40B4-BE49-F238E27FC236}">
                <a16:creationId xmlns:a16="http://schemas.microsoft.com/office/drawing/2014/main" id="{508A18F6-CCBD-D241-D768-A4B4FEFE9692}"/>
              </a:ext>
            </a:extLst>
          </p:cNvPr>
          <p:cNvGrpSpPr/>
          <p:nvPr/>
        </p:nvGrpSpPr>
        <p:grpSpPr>
          <a:xfrm>
            <a:off x="0" y="9258300"/>
            <a:ext cx="18288000" cy="1053922"/>
            <a:chOff x="0" y="9258300"/>
            <a:chExt cx="18288000" cy="1053922"/>
          </a:xfrm>
        </p:grpSpPr>
        <p:sp>
          <p:nvSpPr>
            <p:cNvPr id="4" name="Freeform 4"/>
            <p:cNvSpPr/>
            <p:nvPr/>
          </p:nvSpPr>
          <p:spPr>
            <a:xfrm flipH="1">
              <a:off x="0" y="9258300"/>
              <a:ext cx="18288000" cy="1053922"/>
            </a:xfrm>
            <a:custGeom>
              <a:avLst/>
              <a:gdLst/>
              <a:ahLst/>
              <a:cxnLst/>
              <a:rect l="l" t="t" r="r" b="b"/>
              <a:pathLst>
                <a:path w="18288000" h="1053922">
                  <a:moveTo>
                    <a:pt x="18288000" y="0"/>
                  </a:moveTo>
                  <a:lnTo>
                    <a:pt x="0" y="0"/>
                  </a:lnTo>
                  <a:lnTo>
                    <a:pt x="0" y="1053922"/>
                  </a:lnTo>
                  <a:lnTo>
                    <a:pt x="18288000" y="1053922"/>
                  </a:lnTo>
                  <a:lnTo>
                    <a:pt x="18288000" y="0"/>
                  </a:lnTo>
                  <a:close/>
                </a:path>
              </a:pathLst>
            </a:custGeom>
            <a:blipFill>
              <a:blip r:embed="rId2">
                <a:alphaModFix amt="90000"/>
              </a:blip>
              <a:stretch>
                <a:fillRect t="-112742" b="-809598"/>
              </a:stretch>
            </a:blipFill>
          </p:spPr>
        </p:sp>
        <p:grpSp>
          <p:nvGrpSpPr>
            <p:cNvPr id="5" name="Group 5"/>
            <p:cNvGrpSpPr/>
            <p:nvPr/>
          </p:nvGrpSpPr>
          <p:grpSpPr>
            <a:xfrm>
              <a:off x="464555" y="9408094"/>
              <a:ext cx="3289095" cy="754333"/>
              <a:chOff x="0" y="0"/>
              <a:chExt cx="4385461" cy="1005778"/>
            </a:xfrm>
          </p:grpSpPr>
          <p:sp>
            <p:nvSpPr>
              <p:cNvPr id="6" name="TextBox 6"/>
              <p:cNvSpPr txBox="1"/>
              <p:nvPr/>
            </p:nvSpPr>
            <p:spPr>
              <a:xfrm>
                <a:off x="3785439" y="276820"/>
                <a:ext cx="600022" cy="328009"/>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OCT</a:t>
                </a:r>
              </a:p>
            </p:txBody>
          </p:sp>
          <p:sp>
            <p:nvSpPr>
              <p:cNvPr id="7" name="Freeform 7"/>
              <p:cNvSpPr/>
              <p:nvPr/>
            </p:nvSpPr>
            <p:spPr>
              <a:xfrm>
                <a:off x="0" y="1452"/>
                <a:ext cx="1004326" cy="1004326"/>
              </a:xfrm>
              <a:custGeom>
                <a:avLst/>
                <a:gdLst/>
                <a:ahLst/>
                <a:cxnLst/>
                <a:rect l="l" t="t" r="r" b="b"/>
                <a:pathLst>
                  <a:path w="1004326" h="1004326">
                    <a:moveTo>
                      <a:pt x="0" y="0"/>
                    </a:moveTo>
                    <a:lnTo>
                      <a:pt x="1004326" y="0"/>
                    </a:lnTo>
                    <a:lnTo>
                      <a:pt x="1004326" y="1004326"/>
                    </a:lnTo>
                    <a:lnTo>
                      <a:pt x="0" y="1004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AutoShape 8"/>
              <p:cNvSpPr/>
              <p:nvPr/>
            </p:nvSpPr>
            <p:spPr>
              <a:xfrm>
                <a:off x="2833390" y="29708"/>
                <a:ext cx="0" cy="976070"/>
              </a:xfrm>
              <a:prstGeom prst="line">
                <a:avLst/>
              </a:prstGeom>
              <a:ln w="8291" cap="flat">
                <a:solidFill>
                  <a:srgbClr val="FFFFFF"/>
                </a:solidFill>
                <a:prstDash val="solid"/>
                <a:headEnd type="none" w="sm" len="sm"/>
                <a:tailEnd type="none" w="sm" len="sm"/>
              </a:ln>
            </p:spPr>
          </p:sp>
          <p:sp>
            <p:nvSpPr>
              <p:cNvPr id="9" name="TextBox 9"/>
              <p:cNvSpPr txBox="1"/>
              <p:nvPr/>
            </p:nvSpPr>
            <p:spPr>
              <a:xfrm>
                <a:off x="3023097" y="-36648"/>
                <a:ext cx="1362364" cy="353020"/>
              </a:xfrm>
              <a:prstGeom prst="rect">
                <a:avLst/>
              </a:prstGeom>
            </p:spPr>
            <p:txBody>
              <a:bodyPr lIns="0" tIns="0" rIns="0" bIns="0" rtlCol="0" anchor="t">
                <a:spAutoFit/>
              </a:bodyPr>
              <a:lstStyle/>
              <a:p>
                <a:pPr algn="l">
                  <a:lnSpc>
                    <a:spcPts val="2172"/>
                  </a:lnSpc>
                  <a:spcBef>
                    <a:spcPct val="0"/>
                  </a:spcBef>
                </a:pPr>
                <a:r>
                  <a:rPr lang="en-US" sz="1552">
                    <a:solidFill>
                      <a:srgbClr val="FFFFFF"/>
                    </a:solidFill>
                    <a:latin typeface="Inter"/>
                    <a:ea typeface="Inter"/>
                    <a:cs typeface="Inter"/>
                    <a:sym typeface="Inter"/>
                  </a:rPr>
                  <a:t>Barcelona</a:t>
                </a:r>
              </a:p>
            </p:txBody>
          </p:sp>
          <p:sp>
            <p:nvSpPr>
              <p:cNvPr id="10" name="TextBox 10"/>
              <p:cNvSpPr txBox="1"/>
              <p:nvPr/>
            </p:nvSpPr>
            <p:spPr>
              <a:xfrm>
                <a:off x="3023097" y="278272"/>
                <a:ext cx="758859" cy="327141"/>
              </a:xfrm>
              <a:prstGeom prst="rect">
                <a:avLst/>
              </a:prstGeom>
            </p:spPr>
            <p:txBody>
              <a:bodyPr lIns="0" tIns="0" rIns="0" bIns="0" rtlCol="0" anchor="t">
                <a:spAutoFit/>
              </a:bodyPr>
              <a:lstStyle/>
              <a:p>
                <a:pPr algn="l">
                  <a:lnSpc>
                    <a:spcPts val="2010"/>
                  </a:lnSpc>
                  <a:spcBef>
                    <a:spcPct val="0"/>
                  </a:spcBef>
                </a:pPr>
                <a:r>
                  <a:rPr lang="en-US" sz="1436" dirty="0">
                    <a:solidFill>
                      <a:srgbClr val="FFFFFF"/>
                    </a:solidFill>
                    <a:latin typeface="Inter"/>
                    <a:ea typeface="Inter"/>
                    <a:cs typeface="Inter"/>
                    <a:sym typeface="Inter"/>
                  </a:rPr>
                  <a:t>27-28 </a:t>
                </a:r>
              </a:p>
            </p:txBody>
          </p:sp>
          <p:sp>
            <p:nvSpPr>
              <p:cNvPr id="11" name="TextBox 11"/>
              <p:cNvSpPr txBox="1"/>
              <p:nvPr/>
            </p:nvSpPr>
            <p:spPr>
              <a:xfrm>
                <a:off x="1076553" y="0"/>
                <a:ext cx="1711986" cy="752771"/>
              </a:xfrm>
              <a:prstGeom prst="rect">
                <a:avLst/>
              </a:prstGeom>
            </p:spPr>
            <p:txBody>
              <a:bodyPr lIns="0" tIns="0" rIns="0" bIns="0" rtlCol="0" anchor="t">
                <a:spAutoFit/>
              </a:bodyPr>
              <a:lstStyle/>
              <a:p>
                <a:pPr algn="l">
                  <a:lnSpc>
                    <a:spcPts val="1488"/>
                  </a:lnSpc>
                </a:pPr>
                <a:r>
                  <a:rPr lang="en-US" sz="1250" b="1" dirty="0">
                    <a:solidFill>
                      <a:srgbClr val="FFFFFF"/>
                    </a:solidFill>
                    <a:latin typeface="Inter Bold"/>
                    <a:ea typeface="Inter Bold"/>
                    <a:cs typeface="Inter Bold"/>
                    <a:sym typeface="Inter Bold"/>
                  </a:rPr>
                  <a:t>CONGRESO DE INNOVACIÓN PÚBLICA </a:t>
                </a:r>
              </a:p>
            </p:txBody>
          </p:sp>
          <p:sp>
            <p:nvSpPr>
              <p:cNvPr id="12" name="TextBox 12"/>
              <p:cNvSpPr txBox="1"/>
              <p:nvPr/>
            </p:nvSpPr>
            <p:spPr>
              <a:xfrm>
                <a:off x="1076553" y="724196"/>
                <a:ext cx="1711986" cy="281582"/>
              </a:xfrm>
              <a:prstGeom prst="rect">
                <a:avLst/>
              </a:prstGeom>
            </p:spPr>
            <p:txBody>
              <a:bodyPr lIns="0" tIns="0" rIns="0" bIns="0" rtlCol="0" anchor="t">
                <a:spAutoFit/>
              </a:bodyPr>
              <a:lstStyle/>
              <a:p>
                <a:pPr algn="l">
                  <a:lnSpc>
                    <a:spcPts val="1751"/>
                  </a:lnSpc>
                  <a:spcBef>
                    <a:spcPct val="0"/>
                  </a:spcBef>
                </a:pPr>
                <a:r>
                  <a:rPr lang="en-US" sz="1250">
                    <a:solidFill>
                      <a:srgbClr val="FFFFFF"/>
                    </a:solidFill>
                    <a:latin typeface="Inter"/>
                    <a:ea typeface="Inter"/>
                    <a:cs typeface="Inter"/>
                    <a:sym typeface="Inter"/>
                  </a:rPr>
                  <a:t>2025</a:t>
                </a:r>
              </a:p>
            </p:txBody>
          </p:sp>
          <p:sp>
            <p:nvSpPr>
              <p:cNvPr id="13" name="TextBox 13"/>
              <p:cNvSpPr txBox="1"/>
              <p:nvPr/>
            </p:nvSpPr>
            <p:spPr>
              <a:xfrm>
                <a:off x="3023097" y="620665"/>
                <a:ext cx="1362364" cy="156114"/>
              </a:xfrm>
              <a:prstGeom prst="rect">
                <a:avLst/>
              </a:prstGeom>
            </p:spPr>
            <p:txBody>
              <a:bodyPr lIns="0" tIns="0" rIns="0" bIns="0" rtlCol="0" anchor="t">
                <a:spAutoFit/>
              </a:bodyPr>
              <a:lstStyle/>
              <a:p>
                <a:pPr algn="l">
                  <a:lnSpc>
                    <a:spcPts val="944"/>
                  </a:lnSpc>
                  <a:spcBef>
                    <a:spcPct val="0"/>
                  </a:spcBef>
                </a:pPr>
                <a:r>
                  <a:rPr lang="en-US" sz="674">
                    <a:solidFill>
                      <a:srgbClr val="FFFFFF"/>
                    </a:solidFill>
                    <a:latin typeface="Inter"/>
                    <a:ea typeface="Inter"/>
                    <a:cs typeface="Inter"/>
                    <a:sym typeface="Inter"/>
                  </a:rPr>
                  <a:t>WORLD TRADE CENTER</a:t>
                </a:r>
              </a:p>
            </p:txBody>
          </p:sp>
        </p:grpSp>
      </p:grpSp>
      <p:sp>
        <p:nvSpPr>
          <p:cNvPr id="14" name="AutoShape 14"/>
          <p:cNvSpPr/>
          <p:nvPr/>
        </p:nvSpPr>
        <p:spPr>
          <a:xfrm>
            <a:off x="-886757" y="4464181"/>
            <a:ext cx="20061513" cy="0"/>
          </a:xfrm>
          <a:prstGeom prst="line">
            <a:avLst/>
          </a:prstGeom>
          <a:ln w="28575" cap="flat">
            <a:solidFill>
              <a:srgbClr val="FFFFFF"/>
            </a:solidFill>
            <a:prstDash val="solid"/>
            <a:headEnd type="none" w="sm" len="sm"/>
            <a:tailEnd type="none" w="sm" len="sm"/>
          </a:ln>
        </p:spPr>
      </p:sp>
      <p:grpSp>
        <p:nvGrpSpPr>
          <p:cNvPr id="15" name="Group 15"/>
          <p:cNvGrpSpPr/>
          <p:nvPr/>
        </p:nvGrpSpPr>
        <p:grpSpPr>
          <a:xfrm>
            <a:off x="13852256" y="4213153"/>
            <a:ext cx="502056" cy="50205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p:spPr>
        </p:sp>
        <p:sp>
          <p:nvSpPr>
            <p:cNvPr id="17" name="TextBox 17"/>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grpSp>
        <p:nvGrpSpPr>
          <p:cNvPr id="18" name="Group 18"/>
          <p:cNvGrpSpPr/>
          <p:nvPr/>
        </p:nvGrpSpPr>
        <p:grpSpPr>
          <a:xfrm>
            <a:off x="9865209" y="4213153"/>
            <a:ext cx="502056" cy="50205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p:spPr>
        </p:sp>
        <p:sp>
          <p:nvSpPr>
            <p:cNvPr id="20" name="TextBox 20"/>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grpSp>
        <p:nvGrpSpPr>
          <p:cNvPr id="21" name="Group 21"/>
          <p:cNvGrpSpPr/>
          <p:nvPr/>
        </p:nvGrpSpPr>
        <p:grpSpPr>
          <a:xfrm>
            <a:off x="5876360" y="4213153"/>
            <a:ext cx="502056" cy="502056"/>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a:ln cap="sq">
              <a:noFill/>
              <a:prstDash val="solid"/>
              <a:miter/>
            </a:ln>
          </p:spPr>
        </p:sp>
        <p:sp>
          <p:nvSpPr>
            <p:cNvPr id="23" name="TextBox 23"/>
            <p:cNvSpPr txBox="1"/>
            <p:nvPr/>
          </p:nvSpPr>
          <p:spPr>
            <a:xfrm>
              <a:off x="127000" y="165100"/>
              <a:ext cx="558800" cy="520700"/>
            </a:xfrm>
            <a:prstGeom prst="rect">
              <a:avLst/>
            </a:prstGeom>
          </p:spPr>
          <p:txBody>
            <a:bodyPr lIns="50800" tIns="50800" rIns="50800" bIns="50800" rtlCol="0" anchor="ctr"/>
            <a:lstStyle/>
            <a:p>
              <a:pPr marL="0" lvl="0" indent="0" algn="ctr">
                <a:lnSpc>
                  <a:spcPts val="2266"/>
                </a:lnSpc>
                <a:spcBef>
                  <a:spcPct val="0"/>
                </a:spcBef>
              </a:pPr>
              <a:endParaRPr/>
            </a:p>
          </p:txBody>
        </p:sp>
      </p:grpSp>
      <p:grpSp>
        <p:nvGrpSpPr>
          <p:cNvPr id="24" name="Group 24"/>
          <p:cNvGrpSpPr/>
          <p:nvPr/>
        </p:nvGrpSpPr>
        <p:grpSpPr>
          <a:xfrm>
            <a:off x="1887511" y="4213153"/>
            <a:ext cx="502056" cy="50205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p:spPr>
        </p:sp>
        <p:sp>
          <p:nvSpPr>
            <p:cNvPr id="26" name="TextBox 26"/>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sp>
        <p:nvSpPr>
          <p:cNvPr id="27" name="TextBox 27"/>
          <p:cNvSpPr txBox="1"/>
          <p:nvPr/>
        </p:nvSpPr>
        <p:spPr>
          <a:xfrm>
            <a:off x="1887511" y="5005279"/>
            <a:ext cx="2197323" cy="679451"/>
          </a:xfrm>
          <a:prstGeom prst="rect">
            <a:avLst/>
          </a:prstGeom>
        </p:spPr>
        <p:txBody>
          <a:bodyPr lIns="0" tIns="0" rIns="0" bIns="0" rtlCol="0" anchor="t">
            <a:spAutoFit/>
          </a:bodyPr>
          <a:lstStyle/>
          <a:p>
            <a:pPr algn="l">
              <a:lnSpc>
                <a:spcPts val="5150"/>
              </a:lnSpc>
            </a:pPr>
            <a:r>
              <a:rPr lang="en-US" sz="5000">
                <a:solidFill>
                  <a:srgbClr val="FFFFFF"/>
                </a:solidFill>
                <a:latin typeface="Cooper BT Medium"/>
                <a:ea typeface="Cooper BT Medium"/>
                <a:cs typeface="Cooper BT Medium"/>
                <a:sym typeface="Cooper BT Medium"/>
              </a:rPr>
              <a:t>01.</a:t>
            </a:r>
          </a:p>
        </p:txBody>
      </p:sp>
      <p:sp>
        <p:nvSpPr>
          <p:cNvPr id="28" name="TextBox 28"/>
          <p:cNvSpPr txBox="1"/>
          <p:nvPr/>
        </p:nvSpPr>
        <p:spPr>
          <a:xfrm>
            <a:off x="5894663" y="5005279"/>
            <a:ext cx="2197323" cy="679451"/>
          </a:xfrm>
          <a:prstGeom prst="rect">
            <a:avLst/>
          </a:prstGeom>
        </p:spPr>
        <p:txBody>
          <a:bodyPr lIns="0" tIns="0" rIns="0" bIns="0" rtlCol="0" anchor="t">
            <a:spAutoFit/>
          </a:bodyPr>
          <a:lstStyle/>
          <a:p>
            <a:pPr algn="l">
              <a:lnSpc>
                <a:spcPts val="5150"/>
              </a:lnSpc>
            </a:pPr>
            <a:r>
              <a:rPr lang="en-US" sz="5000">
                <a:solidFill>
                  <a:srgbClr val="FFFFFF"/>
                </a:solidFill>
                <a:latin typeface="Cooper BT Medium"/>
                <a:ea typeface="Cooper BT Medium"/>
                <a:cs typeface="Cooper BT Medium"/>
                <a:sym typeface="Cooper BT Medium"/>
              </a:rPr>
              <a:t>02.</a:t>
            </a:r>
          </a:p>
        </p:txBody>
      </p:sp>
      <p:sp>
        <p:nvSpPr>
          <p:cNvPr id="29" name="TextBox 29"/>
          <p:cNvSpPr txBox="1"/>
          <p:nvPr/>
        </p:nvSpPr>
        <p:spPr>
          <a:xfrm>
            <a:off x="9901814" y="5005279"/>
            <a:ext cx="2197323" cy="679451"/>
          </a:xfrm>
          <a:prstGeom prst="rect">
            <a:avLst/>
          </a:prstGeom>
        </p:spPr>
        <p:txBody>
          <a:bodyPr lIns="0" tIns="0" rIns="0" bIns="0" rtlCol="0" anchor="t">
            <a:spAutoFit/>
          </a:bodyPr>
          <a:lstStyle/>
          <a:p>
            <a:pPr algn="l">
              <a:lnSpc>
                <a:spcPts val="5150"/>
              </a:lnSpc>
            </a:pPr>
            <a:r>
              <a:rPr lang="en-US" sz="5000">
                <a:solidFill>
                  <a:srgbClr val="FFFFFF"/>
                </a:solidFill>
                <a:latin typeface="Cooper BT Medium"/>
                <a:ea typeface="Cooper BT Medium"/>
                <a:cs typeface="Cooper BT Medium"/>
                <a:sym typeface="Cooper BT Medium"/>
              </a:rPr>
              <a:t>03.</a:t>
            </a:r>
          </a:p>
        </p:txBody>
      </p:sp>
      <p:sp>
        <p:nvSpPr>
          <p:cNvPr id="30" name="TextBox 30"/>
          <p:cNvSpPr txBox="1"/>
          <p:nvPr/>
        </p:nvSpPr>
        <p:spPr>
          <a:xfrm>
            <a:off x="13852256" y="5005279"/>
            <a:ext cx="2197323" cy="679451"/>
          </a:xfrm>
          <a:prstGeom prst="rect">
            <a:avLst/>
          </a:prstGeom>
        </p:spPr>
        <p:txBody>
          <a:bodyPr lIns="0" tIns="0" rIns="0" bIns="0" rtlCol="0" anchor="t">
            <a:spAutoFit/>
          </a:bodyPr>
          <a:lstStyle/>
          <a:p>
            <a:pPr algn="l">
              <a:lnSpc>
                <a:spcPts val="5150"/>
              </a:lnSpc>
            </a:pPr>
            <a:r>
              <a:rPr lang="en-US" sz="5000">
                <a:solidFill>
                  <a:srgbClr val="FFFFFF"/>
                </a:solidFill>
                <a:latin typeface="Cooper BT Medium"/>
                <a:ea typeface="Cooper BT Medium"/>
                <a:cs typeface="Cooper BT Medium"/>
                <a:sym typeface="Cooper BT Medium"/>
              </a:rPr>
              <a:t>04.</a:t>
            </a:r>
          </a:p>
        </p:txBody>
      </p:sp>
      <p:sp>
        <p:nvSpPr>
          <p:cNvPr id="31" name="TextBox 31"/>
          <p:cNvSpPr txBox="1"/>
          <p:nvPr/>
        </p:nvSpPr>
        <p:spPr>
          <a:xfrm>
            <a:off x="5876360" y="5865705"/>
            <a:ext cx="2548233" cy="2124074"/>
          </a:xfrm>
          <a:prstGeom prst="rect">
            <a:avLst/>
          </a:prstGeom>
        </p:spPr>
        <p:txBody>
          <a:bodyPr lIns="0" tIns="0" rIns="0" bIns="0" rtlCol="0" anchor="t">
            <a:spAutoFit/>
          </a:bodyPr>
          <a:lstStyle/>
          <a:p>
            <a:pPr marL="0" lvl="0" indent="0" algn="l">
              <a:lnSpc>
                <a:spcPts val="2100"/>
              </a:lnSpc>
              <a:spcBef>
                <a:spcPct val="0"/>
              </a:spcBef>
            </a:pPr>
            <a:r>
              <a:rPr lang="en-US" sz="15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a:t>
            </a:r>
          </a:p>
        </p:txBody>
      </p:sp>
      <p:sp>
        <p:nvSpPr>
          <p:cNvPr id="32" name="TextBox 32"/>
          <p:cNvSpPr txBox="1"/>
          <p:nvPr/>
        </p:nvSpPr>
        <p:spPr>
          <a:xfrm>
            <a:off x="9901814" y="5865705"/>
            <a:ext cx="2548233" cy="2124074"/>
          </a:xfrm>
          <a:prstGeom prst="rect">
            <a:avLst/>
          </a:prstGeom>
        </p:spPr>
        <p:txBody>
          <a:bodyPr lIns="0" tIns="0" rIns="0" bIns="0" rtlCol="0" anchor="t">
            <a:spAutoFit/>
          </a:bodyPr>
          <a:lstStyle/>
          <a:p>
            <a:pPr marL="0" lvl="0" indent="0" algn="l">
              <a:lnSpc>
                <a:spcPts val="2100"/>
              </a:lnSpc>
              <a:spcBef>
                <a:spcPct val="0"/>
              </a:spcBef>
            </a:pPr>
            <a:r>
              <a:rPr lang="en-US" sz="15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a:t>
            </a:r>
          </a:p>
        </p:txBody>
      </p:sp>
      <p:sp>
        <p:nvSpPr>
          <p:cNvPr id="33" name="TextBox 33"/>
          <p:cNvSpPr txBox="1"/>
          <p:nvPr/>
        </p:nvSpPr>
        <p:spPr>
          <a:xfrm>
            <a:off x="13852256" y="5865705"/>
            <a:ext cx="2548233" cy="2124074"/>
          </a:xfrm>
          <a:prstGeom prst="rect">
            <a:avLst/>
          </a:prstGeom>
        </p:spPr>
        <p:txBody>
          <a:bodyPr lIns="0" tIns="0" rIns="0" bIns="0" rtlCol="0" anchor="t">
            <a:spAutoFit/>
          </a:bodyPr>
          <a:lstStyle/>
          <a:p>
            <a:pPr marL="0" lvl="0" indent="0" algn="l">
              <a:lnSpc>
                <a:spcPts val="2100"/>
              </a:lnSpc>
              <a:spcBef>
                <a:spcPct val="0"/>
              </a:spcBef>
            </a:pPr>
            <a:r>
              <a:rPr lang="en-US" sz="15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a:t>
            </a:r>
          </a:p>
        </p:txBody>
      </p:sp>
      <p:sp>
        <p:nvSpPr>
          <p:cNvPr id="34" name="TextBox 34"/>
          <p:cNvSpPr txBox="1"/>
          <p:nvPr/>
        </p:nvSpPr>
        <p:spPr>
          <a:xfrm>
            <a:off x="1887511" y="5865705"/>
            <a:ext cx="2548233" cy="2124074"/>
          </a:xfrm>
          <a:prstGeom prst="rect">
            <a:avLst/>
          </a:prstGeom>
        </p:spPr>
        <p:txBody>
          <a:bodyPr lIns="0" tIns="0" rIns="0" bIns="0" rtlCol="0" anchor="t">
            <a:spAutoFit/>
          </a:bodyPr>
          <a:lstStyle/>
          <a:p>
            <a:pPr marL="0" lvl="0" indent="0" algn="l">
              <a:lnSpc>
                <a:spcPts val="2100"/>
              </a:lnSpc>
              <a:spcBef>
                <a:spcPct val="0"/>
              </a:spcBef>
            </a:pPr>
            <a:r>
              <a:rPr lang="en-US" sz="15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a:t>
            </a:r>
          </a:p>
        </p:txBody>
      </p:sp>
      <p:sp>
        <p:nvSpPr>
          <p:cNvPr id="35" name="TextBox 35"/>
          <p:cNvSpPr txBox="1"/>
          <p:nvPr/>
        </p:nvSpPr>
        <p:spPr>
          <a:xfrm>
            <a:off x="4649141" y="1593133"/>
            <a:ext cx="8989718" cy="1875043"/>
          </a:xfrm>
          <a:prstGeom prst="rect">
            <a:avLst/>
          </a:prstGeom>
        </p:spPr>
        <p:txBody>
          <a:bodyPr lIns="0" tIns="0" rIns="0" bIns="0" rtlCol="0" anchor="t">
            <a:spAutoFit/>
          </a:bodyPr>
          <a:lstStyle/>
          <a:p>
            <a:pPr marL="0" lvl="0" indent="0" algn="ctr">
              <a:lnSpc>
                <a:spcPts val="7299"/>
              </a:lnSpc>
              <a:spcBef>
                <a:spcPct val="0"/>
              </a:spcBef>
            </a:pPr>
            <a:r>
              <a:rPr lang="en-US" sz="6886" b="1" u="none" strike="noStrike" spc="-117">
                <a:solidFill>
                  <a:srgbClr val="FFFFFF"/>
                </a:solidFill>
                <a:latin typeface="Inter Bold"/>
                <a:ea typeface="Inter Bold"/>
                <a:cs typeface="Inter Bold"/>
                <a:sym typeface="Inter Bold"/>
              </a:rPr>
              <a:t>Objetivos y metas</a:t>
            </a:r>
          </a:p>
          <a:p>
            <a:pPr marL="0" lvl="0" indent="0" algn="ctr">
              <a:lnSpc>
                <a:spcPts val="7299"/>
              </a:lnSpc>
              <a:spcBef>
                <a:spcPct val="0"/>
              </a:spcBef>
            </a:pPr>
            <a:r>
              <a:rPr lang="en-US" sz="6886" b="1" u="none" strike="noStrike" spc="-117">
                <a:solidFill>
                  <a:srgbClr val="FFFFFF"/>
                </a:solidFill>
                <a:latin typeface="Inter Bold"/>
                <a:ea typeface="Inter Bold"/>
                <a:cs typeface="Inter Bold"/>
                <a:sym typeface="Inter Bold"/>
              </a:rPr>
              <a:t>del proyecto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9AC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60283"/>
          </a:xfrm>
          <a:custGeom>
            <a:avLst/>
            <a:gdLst/>
            <a:ahLst/>
            <a:cxnLst/>
            <a:rect l="l" t="t" r="r" b="b"/>
            <a:pathLst>
              <a:path w="18288000" h="10260283">
                <a:moveTo>
                  <a:pt x="0" y="0"/>
                </a:moveTo>
                <a:lnTo>
                  <a:pt x="18288000" y="0"/>
                </a:lnTo>
                <a:lnTo>
                  <a:pt x="18288000" y="10260283"/>
                </a:lnTo>
                <a:lnTo>
                  <a:pt x="0" y="10260283"/>
                </a:lnTo>
                <a:lnTo>
                  <a:pt x="0" y="0"/>
                </a:lnTo>
                <a:close/>
              </a:path>
            </a:pathLst>
          </a:custGeom>
          <a:blipFill>
            <a:blip r:embed="rId2">
              <a:alphaModFix amt="38000"/>
            </a:blip>
            <a:stretch>
              <a:fillRect l="-37559" r="-37559" b="-83898"/>
            </a:stretch>
          </a:blipFill>
        </p:spPr>
      </p:sp>
      <p:sp>
        <p:nvSpPr>
          <p:cNvPr id="3" name="AutoShape 3"/>
          <p:cNvSpPr/>
          <p:nvPr/>
        </p:nvSpPr>
        <p:spPr>
          <a:xfrm>
            <a:off x="-1387009" y="9244012"/>
            <a:ext cx="21062018" cy="0"/>
          </a:xfrm>
          <a:prstGeom prst="line">
            <a:avLst/>
          </a:prstGeom>
          <a:ln w="47625" cap="flat">
            <a:solidFill>
              <a:srgbClr val="FFFFFF"/>
            </a:solidFill>
            <a:prstDash val="solid"/>
            <a:headEnd type="none" w="sm" len="sm"/>
            <a:tailEnd type="none" w="sm" len="sm"/>
          </a:ln>
        </p:spPr>
      </p:sp>
      <p:grpSp>
        <p:nvGrpSpPr>
          <p:cNvPr id="18" name="Grupo 17">
            <a:extLst>
              <a:ext uri="{FF2B5EF4-FFF2-40B4-BE49-F238E27FC236}">
                <a16:creationId xmlns:a16="http://schemas.microsoft.com/office/drawing/2014/main" id="{6B2C44B7-B850-CF15-7BE2-D8D81E99C3E2}"/>
              </a:ext>
            </a:extLst>
          </p:cNvPr>
          <p:cNvGrpSpPr/>
          <p:nvPr/>
        </p:nvGrpSpPr>
        <p:grpSpPr>
          <a:xfrm>
            <a:off x="0" y="9258300"/>
            <a:ext cx="18288000" cy="1053922"/>
            <a:chOff x="0" y="9258300"/>
            <a:chExt cx="18288000" cy="1053922"/>
          </a:xfrm>
        </p:grpSpPr>
        <p:sp>
          <p:nvSpPr>
            <p:cNvPr id="4" name="Freeform 4"/>
            <p:cNvSpPr/>
            <p:nvPr/>
          </p:nvSpPr>
          <p:spPr>
            <a:xfrm flipH="1">
              <a:off x="0" y="9258300"/>
              <a:ext cx="18288000" cy="1053922"/>
            </a:xfrm>
            <a:custGeom>
              <a:avLst/>
              <a:gdLst/>
              <a:ahLst/>
              <a:cxnLst/>
              <a:rect l="l" t="t" r="r" b="b"/>
              <a:pathLst>
                <a:path w="18288000" h="1053922">
                  <a:moveTo>
                    <a:pt x="18288000" y="0"/>
                  </a:moveTo>
                  <a:lnTo>
                    <a:pt x="0" y="0"/>
                  </a:lnTo>
                  <a:lnTo>
                    <a:pt x="0" y="1053922"/>
                  </a:lnTo>
                  <a:lnTo>
                    <a:pt x="18288000" y="1053922"/>
                  </a:lnTo>
                  <a:lnTo>
                    <a:pt x="18288000" y="0"/>
                  </a:lnTo>
                  <a:close/>
                </a:path>
              </a:pathLst>
            </a:custGeom>
            <a:blipFill>
              <a:blip r:embed="rId2">
                <a:alphaModFix amt="90000"/>
              </a:blip>
              <a:stretch>
                <a:fillRect t="-112742" b="-809598"/>
              </a:stretch>
            </a:blipFill>
          </p:spPr>
        </p:sp>
        <p:grpSp>
          <p:nvGrpSpPr>
            <p:cNvPr id="5" name="Group 5"/>
            <p:cNvGrpSpPr/>
            <p:nvPr/>
          </p:nvGrpSpPr>
          <p:grpSpPr>
            <a:xfrm>
              <a:off x="464555" y="9408094"/>
              <a:ext cx="3289095" cy="754333"/>
              <a:chOff x="0" y="0"/>
              <a:chExt cx="4385461" cy="1005778"/>
            </a:xfrm>
          </p:grpSpPr>
          <p:sp>
            <p:nvSpPr>
              <p:cNvPr id="6" name="TextBox 6"/>
              <p:cNvSpPr txBox="1"/>
              <p:nvPr/>
            </p:nvSpPr>
            <p:spPr>
              <a:xfrm>
                <a:off x="3785439" y="276820"/>
                <a:ext cx="600022" cy="328009"/>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OCT</a:t>
                </a:r>
              </a:p>
            </p:txBody>
          </p:sp>
          <p:sp>
            <p:nvSpPr>
              <p:cNvPr id="7" name="Freeform 7"/>
              <p:cNvSpPr/>
              <p:nvPr/>
            </p:nvSpPr>
            <p:spPr>
              <a:xfrm>
                <a:off x="0" y="1452"/>
                <a:ext cx="1004326" cy="1004326"/>
              </a:xfrm>
              <a:custGeom>
                <a:avLst/>
                <a:gdLst/>
                <a:ahLst/>
                <a:cxnLst/>
                <a:rect l="l" t="t" r="r" b="b"/>
                <a:pathLst>
                  <a:path w="1004326" h="1004326">
                    <a:moveTo>
                      <a:pt x="0" y="0"/>
                    </a:moveTo>
                    <a:lnTo>
                      <a:pt x="1004326" y="0"/>
                    </a:lnTo>
                    <a:lnTo>
                      <a:pt x="1004326" y="1004326"/>
                    </a:lnTo>
                    <a:lnTo>
                      <a:pt x="0" y="1004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AutoShape 8"/>
              <p:cNvSpPr/>
              <p:nvPr/>
            </p:nvSpPr>
            <p:spPr>
              <a:xfrm>
                <a:off x="2833390" y="29708"/>
                <a:ext cx="0" cy="976070"/>
              </a:xfrm>
              <a:prstGeom prst="line">
                <a:avLst/>
              </a:prstGeom>
              <a:ln w="8291" cap="flat">
                <a:solidFill>
                  <a:srgbClr val="FFFFFF"/>
                </a:solidFill>
                <a:prstDash val="solid"/>
                <a:headEnd type="none" w="sm" len="sm"/>
                <a:tailEnd type="none" w="sm" len="sm"/>
              </a:ln>
            </p:spPr>
          </p:sp>
          <p:sp>
            <p:nvSpPr>
              <p:cNvPr id="9" name="TextBox 9"/>
              <p:cNvSpPr txBox="1"/>
              <p:nvPr/>
            </p:nvSpPr>
            <p:spPr>
              <a:xfrm>
                <a:off x="3023097" y="-36648"/>
                <a:ext cx="1362364" cy="353020"/>
              </a:xfrm>
              <a:prstGeom prst="rect">
                <a:avLst/>
              </a:prstGeom>
            </p:spPr>
            <p:txBody>
              <a:bodyPr lIns="0" tIns="0" rIns="0" bIns="0" rtlCol="0" anchor="t">
                <a:spAutoFit/>
              </a:bodyPr>
              <a:lstStyle/>
              <a:p>
                <a:pPr algn="l">
                  <a:lnSpc>
                    <a:spcPts val="2172"/>
                  </a:lnSpc>
                  <a:spcBef>
                    <a:spcPct val="0"/>
                  </a:spcBef>
                </a:pPr>
                <a:r>
                  <a:rPr lang="en-US" sz="1552">
                    <a:solidFill>
                      <a:srgbClr val="FFFFFF"/>
                    </a:solidFill>
                    <a:latin typeface="Inter"/>
                    <a:ea typeface="Inter"/>
                    <a:cs typeface="Inter"/>
                    <a:sym typeface="Inter"/>
                  </a:rPr>
                  <a:t>Barcelona</a:t>
                </a:r>
              </a:p>
            </p:txBody>
          </p:sp>
          <p:sp>
            <p:nvSpPr>
              <p:cNvPr id="10" name="TextBox 10"/>
              <p:cNvSpPr txBox="1"/>
              <p:nvPr/>
            </p:nvSpPr>
            <p:spPr>
              <a:xfrm>
                <a:off x="3023097" y="278272"/>
                <a:ext cx="758859" cy="327141"/>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27-28 </a:t>
                </a:r>
              </a:p>
            </p:txBody>
          </p:sp>
          <p:sp>
            <p:nvSpPr>
              <p:cNvPr id="11" name="TextBox 11"/>
              <p:cNvSpPr txBox="1"/>
              <p:nvPr/>
            </p:nvSpPr>
            <p:spPr>
              <a:xfrm>
                <a:off x="1076553" y="0"/>
                <a:ext cx="1711986" cy="752771"/>
              </a:xfrm>
              <a:prstGeom prst="rect">
                <a:avLst/>
              </a:prstGeom>
            </p:spPr>
            <p:txBody>
              <a:bodyPr lIns="0" tIns="0" rIns="0" bIns="0" rtlCol="0" anchor="t">
                <a:spAutoFit/>
              </a:bodyPr>
              <a:lstStyle/>
              <a:p>
                <a:pPr algn="l">
                  <a:lnSpc>
                    <a:spcPts val="1488"/>
                  </a:lnSpc>
                </a:pPr>
                <a:r>
                  <a:rPr lang="en-US" sz="1250" b="1">
                    <a:solidFill>
                      <a:srgbClr val="FFFFFF"/>
                    </a:solidFill>
                    <a:latin typeface="Inter Bold"/>
                    <a:ea typeface="Inter Bold"/>
                    <a:cs typeface="Inter Bold"/>
                    <a:sym typeface="Inter Bold"/>
                  </a:rPr>
                  <a:t>CONGRESO DE INNOVACIÓN PÚBLICA </a:t>
                </a:r>
              </a:p>
            </p:txBody>
          </p:sp>
          <p:sp>
            <p:nvSpPr>
              <p:cNvPr id="12" name="TextBox 12"/>
              <p:cNvSpPr txBox="1"/>
              <p:nvPr/>
            </p:nvSpPr>
            <p:spPr>
              <a:xfrm>
                <a:off x="1076553" y="724196"/>
                <a:ext cx="1711986" cy="281582"/>
              </a:xfrm>
              <a:prstGeom prst="rect">
                <a:avLst/>
              </a:prstGeom>
            </p:spPr>
            <p:txBody>
              <a:bodyPr lIns="0" tIns="0" rIns="0" bIns="0" rtlCol="0" anchor="t">
                <a:spAutoFit/>
              </a:bodyPr>
              <a:lstStyle/>
              <a:p>
                <a:pPr algn="l">
                  <a:lnSpc>
                    <a:spcPts val="1751"/>
                  </a:lnSpc>
                  <a:spcBef>
                    <a:spcPct val="0"/>
                  </a:spcBef>
                </a:pPr>
                <a:r>
                  <a:rPr lang="en-US" sz="1250">
                    <a:solidFill>
                      <a:srgbClr val="FFFFFF"/>
                    </a:solidFill>
                    <a:latin typeface="Inter"/>
                    <a:ea typeface="Inter"/>
                    <a:cs typeface="Inter"/>
                    <a:sym typeface="Inter"/>
                  </a:rPr>
                  <a:t>2025</a:t>
                </a:r>
              </a:p>
            </p:txBody>
          </p:sp>
          <p:sp>
            <p:nvSpPr>
              <p:cNvPr id="13" name="TextBox 13"/>
              <p:cNvSpPr txBox="1"/>
              <p:nvPr/>
            </p:nvSpPr>
            <p:spPr>
              <a:xfrm>
                <a:off x="3023097" y="620665"/>
                <a:ext cx="1362364" cy="156114"/>
              </a:xfrm>
              <a:prstGeom prst="rect">
                <a:avLst/>
              </a:prstGeom>
            </p:spPr>
            <p:txBody>
              <a:bodyPr lIns="0" tIns="0" rIns="0" bIns="0" rtlCol="0" anchor="t">
                <a:spAutoFit/>
              </a:bodyPr>
              <a:lstStyle/>
              <a:p>
                <a:pPr algn="l">
                  <a:lnSpc>
                    <a:spcPts val="944"/>
                  </a:lnSpc>
                  <a:spcBef>
                    <a:spcPct val="0"/>
                  </a:spcBef>
                </a:pPr>
                <a:r>
                  <a:rPr lang="en-US" sz="674">
                    <a:solidFill>
                      <a:srgbClr val="FFFFFF"/>
                    </a:solidFill>
                    <a:latin typeface="Inter"/>
                    <a:ea typeface="Inter"/>
                    <a:cs typeface="Inter"/>
                    <a:sym typeface="Inter"/>
                  </a:rPr>
                  <a:t>WORLD TRADE CENTER</a:t>
                </a:r>
              </a:p>
            </p:txBody>
          </p:sp>
        </p:grpSp>
      </p:grpSp>
      <p:sp>
        <p:nvSpPr>
          <p:cNvPr id="14" name="TextBox 14"/>
          <p:cNvSpPr txBox="1"/>
          <p:nvPr/>
        </p:nvSpPr>
        <p:spPr>
          <a:xfrm>
            <a:off x="11174012" y="3862723"/>
            <a:ext cx="6085288" cy="1875043"/>
          </a:xfrm>
          <a:prstGeom prst="rect">
            <a:avLst/>
          </a:prstGeom>
        </p:spPr>
        <p:txBody>
          <a:bodyPr lIns="0" tIns="0" rIns="0" bIns="0" rtlCol="0" anchor="t">
            <a:spAutoFit/>
          </a:bodyPr>
          <a:lstStyle/>
          <a:p>
            <a:pPr marL="0" lvl="0" indent="0" algn="r">
              <a:lnSpc>
                <a:spcPts val="7299"/>
              </a:lnSpc>
              <a:spcBef>
                <a:spcPct val="0"/>
              </a:spcBef>
            </a:pPr>
            <a:r>
              <a:rPr lang="en-US" sz="6886" b="1" u="none" strike="noStrike" spc="-117">
                <a:solidFill>
                  <a:srgbClr val="FFFFFF"/>
                </a:solidFill>
                <a:latin typeface="Inter Bold"/>
                <a:ea typeface="Inter Bold"/>
                <a:cs typeface="Inter Bold"/>
                <a:sym typeface="Inter Bold"/>
              </a:rPr>
              <a:t>Proceso de creación</a:t>
            </a:r>
          </a:p>
        </p:txBody>
      </p:sp>
      <p:sp>
        <p:nvSpPr>
          <p:cNvPr id="15" name="TextBox 15"/>
          <p:cNvSpPr txBox="1"/>
          <p:nvPr/>
        </p:nvSpPr>
        <p:spPr>
          <a:xfrm>
            <a:off x="9456282" y="5708863"/>
            <a:ext cx="7803018" cy="2821305"/>
          </a:xfrm>
          <a:prstGeom prst="rect">
            <a:avLst/>
          </a:prstGeom>
        </p:spPr>
        <p:txBody>
          <a:bodyPr lIns="0" tIns="0" rIns="0" bIns="0" rtlCol="0" anchor="t">
            <a:spAutoFit/>
          </a:bodyPr>
          <a:lstStyle/>
          <a:p>
            <a:pPr marL="0" lvl="0" indent="0" algn="r">
              <a:lnSpc>
                <a:spcPts val="2520"/>
              </a:lnSpc>
              <a:spcBef>
                <a:spcPct val="0"/>
              </a:spcBef>
            </a:pPr>
            <a:r>
              <a:rPr lang="en-US" sz="18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grpSp>
        <p:nvGrpSpPr>
          <p:cNvPr id="16" name="Group 16"/>
          <p:cNvGrpSpPr/>
          <p:nvPr/>
        </p:nvGrpSpPr>
        <p:grpSpPr>
          <a:xfrm>
            <a:off x="1255952" y="963903"/>
            <a:ext cx="6667319" cy="7566265"/>
            <a:chOff x="0" y="0"/>
            <a:chExt cx="716231" cy="812800"/>
          </a:xfrm>
        </p:grpSpPr>
        <p:sp>
          <p:nvSpPr>
            <p:cNvPr id="17" name="Freeform 17"/>
            <p:cNvSpPr/>
            <p:nvPr/>
          </p:nvSpPr>
          <p:spPr>
            <a:xfrm>
              <a:off x="0" y="0"/>
              <a:ext cx="716231" cy="812800"/>
            </a:xfrm>
            <a:custGeom>
              <a:avLst/>
              <a:gdLst/>
              <a:ahLst/>
              <a:cxnLst/>
              <a:rect l="l" t="t" r="r" b="b"/>
              <a:pathLst>
                <a:path w="716231" h="812800">
                  <a:moveTo>
                    <a:pt x="0" y="0"/>
                  </a:moveTo>
                  <a:lnTo>
                    <a:pt x="716231" y="0"/>
                  </a:lnTo>
                  <a:lnTo>
                    <a:pt x="716231" y="812800"/>
                  </a:lnTo>
                  <a:lnTo>
                    <a:pt x="0" y="812800"/>
                  </a:lnTo>
                  <a:close/>
                </a:path>
              </a:pathLst>
            </a:custGeom>
            <a:blipFill>
              <a:blip r:embed="rId5"/>
              <a:stretch>
                <a:fillRect l="-35165" r="-35165"/>
              </a:stretch>
            </a:blipFill>
            <a:ln w="28575" cap="sq">
              <a:solidFill>
                <a:srgbClr val="FFFFFF"/>
              </a:solidFill>
              <a:prstDash val="solid"/>
              <a:miter/>
            </a:ln>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9AC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60283"/>
          </a:xfrm>
          <a:custGeom>
            <a:avLst/>
            <a:gdLst/>
            <a:ahLst/>
            <a:cxnLst/>
            <a:rect l="l" t="t" r="r" b="b"/>
            <a:pathLst>
              <a:path w="18288000" h="10260283">
                <a:moveTo>
                  <a:pt x="0" y="0"/>
                </a:moveTo>
                <a:lnTo>
                  <a:pt x="18288000" y="0"/>
                </a:lnTo>
                <a:lnTo>
                  <a:pt x="18288000" y="10260283"/>
                </a:lnTo>
                <a:lnTo>
                  <a:pt x="0" y="10260283"/>
                </a:lnTo>
                <a:lnTo>
                  <a:pt x="0" y="0"/>
                </a:lnTo>
                <a:close/>
              </a:path>
            </a:pathLst>
          </a:custGeom>
          <a:blipFill>
            <a:blip r:embed="rId2">
              <a:alphaModFix amt="38000"/>
            </a:blip>
            <a:stretch>
              <a:fillRect l="-37559" r="-37559" b="-83898"/>
            </a:stretch>
          </a:blipFill>
        </p:spPr>
      </p:sp>
      <p:sp>
        <p:nvSpPr>
          <p:cNvPr id="3" name="Freeform 3"/>
          <p:cNvSpPr/>
          <p:nvPr/>
        </p:nvSpPr>
        <p:spPr>
          <a:xfrm>
            <a:off x="9728468" y="-136460"/>
            <a:ext cx="9292740" cy="10559920"/>
          </a:xfrm>
          <a:custGeom>
            <a:avLst/>
            <a:gdLst/>
            <a:ahLst/>
            <a:cxnLst/>
            <a:rect l="l" t="t" r="r" b="b"/>
            <a:pathLst>
              <a:path w="9292740" h="10559920">
                <a:moveTo>
                  <a:pt x="0" y="0"/>
                </a:moveTo>
                <a:lnTo>
                  <a:pt x="9292739" y="0"/>
                </a:lnTo>
                <a:lnTo>
                  <a:pt x="9292739" y="10559920"/>
                </a:lnTo>
                <a:lnTo>
                  <a:pt x="0" y="10559920"/>
                </a:lnTo>
                <a:lnTo>
                  <a:pt x="0" y="0"/>
                </a:lnTo>
                <a:close/>
              </a:path>
            </a:pathLst>
          </a:custGeom>
          <a:blipFill>
            <a:blip r:embed="rId3"/>
            <a:stretch>
              <a:fillRect l="-35280" r="-35280"/>
            </a:stretch>
          </a:blipFill>
          <a:ln w="28575" cap="sq">
            <a:solidFill>
              <a:srgbClr val="FFFFFF"/>
            </a:solidFill>
            <a:prstDash val="solid"/>
            <a:miter/>
          </a:ln>
        </p:spPr>
      </p:sp>
      <p:sp>
        <p:nvSpPr>
          <p:cNvPr id="4" name="AutoShape 4"/>
          <p:cNvSpPr/>
          <p:nvPr/>
        </p:nvSpPr>
        <p:spPr>
          <a:xfrm>
            <a:off x="-1387009" y="9244012"/>
            <a:ext cx="21062018" cy="0"/>
          </a:xfrm>
          <a:prstGeom prst="line">
            <a:avLst/>
          </a:prstGeom>
          <a:ln w="47625" cap="flat">
            <a:solidFill>
              <a:srgbClr val="FFFFFF"/>
            </a:solidFill>
            <a:prstDash val="solid"/>
            <a:headEnd type="none" w="sm" len="sm"/>
            <a:tailEnd type="none" w="sm" len="sm"/>
          </a:ln>
        </p:spPr>
      </p:sp>
      <p:grpSp>
        <p:nvGrpSpPr>
          <p:cNvPr id="17" name="Grupo 16">
            <a:extLst>
              <a:ext uri="{FF2B5EF4-FFF2-40B4-BE49-F238E27FC236}">
                <a16:creationId xmlns:a16="http://schemas.microsoft.com/office/drawing/2014/main" id="{887EBEC4-76F7-4ED7-EA06-753C3E66967A}"/>
              </a:ext>
            </a:extLst>
          </p:cNvPr>
          <p:cNvGrpSpPr/>
          <p:nvPr/>
        </p:nvGrpSpPr>
        <p:grpSpPr>
          <a:xfrm>
            <a:off x="0" y="9258300"/>
            <a:ext cx="18288000" cy="1053922"/>
            <a:chOff x="0" y="9258300"/>
            <a:chExt cx="18288000" cy="1053922"/>
          </a:xfrm>
        </p:grpSpPr>
        <p:sp>
          <p:nvSpPr>
            <p:cNvPr id="5" name="Freeform 5"/>
            <p:cNvSpPr/>
            <p:nvPr/>
          </p:nvSpPr>
          <p:spPr>
            <a:xfrm flipH="1">
              <a:off x="0" y="9258300"/>
              <a:ext cx="18288000" cy="1053922"/>
            </a:xfrm>
            <a:custGeom>
              <a:avLst/>
              <a:gdLst/>
              <a:ahLst/>
              <a:cxnLst/>
              <a:rect l="l" t="t" r="r" b="b"/>
              <a:pathLst>
                <a:path w="18288000" h="1053922">
                  <a:moveTo>
                    <a:pt x="18288000" y="0"/>
                  </a:moveTo>
                  <a:lnTo>
                    <a:pt x="0" y="0"/>
                  </a:lnTo>
                  <a:lnTo>
                    <a:pt x="0" y="1053922"/>
                  </a:lnTo>
                  <a:lnTo>
                    <a:pt x="18288000" y="1053922"/>
                  </a:lnTo>
                  <a:lnTo>
                    <a:pt x="18288000" y="0"/>
                  </a:lnTo>
                  <a:close/>
                </a:path>
              </a:pathLst>
            </a:custGeom>
            <a:blipFill>
              <a:blip r:embed="rId2"/>
              <a:stretch>
                <a:fillRect t="-112742" b="-809598"/>
              </a:stretch>
            </a:blipFill>
          </p:spPr>
        </p:sp>
        <p:grpSp>
          <p:nvGrpSpPr>
            <p:cNvPr id="6" name="Group 6"/>
            <p:cNvGrpSpPr/>
            <p:nvPr/>
          </p:nvGrpSpPr>
          <p:grpSpPr>
            <a:xfrm>
              <a:off x="464555" y="9408094"/>
              <a:ext cx="3289095" cy="754333"/>
              <a:chOff x="0" y="0"/>
              <a:chExt cx="4385461" cy="1005778"/>
            </a:xfrm>
          </p:grpSpPr>
          <p:sp>
            <p:nvSpPr>
              <p:cNvPr id="7" name="TextBox 7"/>
              <p:cNvSpPr txBox="1"/>
              <p:nvPr/>
            </p:nvSpPr>
            <p:spPr>
              <a:xfrm>
                <a:off x="3785439" y="276820"/>
                <a:ext cx="600022" cy="328009"/>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OCT</a:t>
                </a:r>
              </a:p>
            </p:txBody>
          </p:sp>
          <p:sp>
            <p:nvSpPr>
              <p:cNvPr id="8" name="Freeform 8"/>
              <p:cNvSpPr/>
              <p:nvPr/>
            </p:nvSpPr>
            <p:spPr>
              <a:xfrm>
                <a:off x="0" y="1452"/>
                <a:ext cx="1004326" cy="1004326"/>
              </a:xfrm>
              <a:custGeom>
                <a:avLst/>
                <a:gdLst/>
                <a:ahLst/>
                <a:cxnLst/>
                <a:rect l="l" t="t" r="r" b="b"/>
                <a:pathLst>
                  <a:path w="1004326" h="1004326">
                    <a:moveTo>
                      <a:pt x="0" y="0"/>
                    </a:moveTo>
                    <a:lnTo>
                      <a:pt x="1004326" y="0"/>
                    </a:lnTo>
                    <a:lnTo>
                      <a:pt x="1004326" y="1004326"/>
                    </a:lnTo>
                    <a:lnTo>
                      <a:pt x="0" y="10043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AutoShape 9"/>
              <p:cNvSpPr/>
              <p:nvPr/>
            </p:nvSpPr>
            <p:spPr>
              <a:xfrm>
                <a:off x="2833390" y="29708"/>
                <a:ext cx="0" cy="976070"/>
              </a:xfrm>
              <a:prstGeom prst="line">
                <a:avLst/>
              </a:prstGeom>
              <a:ln w="8291" cap="flat">
                <a:solidFill>
                  <a:srgbClr val="FFFFFF"/>
                </a:solidFill>
                <a:prstDash val="solid"/>
                <a:headEnd type="none" w="sm" len="sm"/>
                <a:tailEnd type="none" w="sm" len="sm"/>
              </a:ln>
            </p:spPr>
          </p:sp>
          <p:sp>
            <p:nvSpPr>
              <p:cNvPr id="10" name="TextBox 10"/>
              <p:cNvSpPr txBox="1"/>
              <p:nvPr/>
            </p:nvSpPr>
            <p:spPr>
              <a:xfrm>
                <a:off x="3023097" y="-36648"/>
                <a:ext cx="1362364" cy="353020"/>
              </a:xfrm>
              <a:prstGeom prst="rect">
                <a:avLst/>
              </a:prstGeom>
            </p:spPr>
            <p:txBody>
              <a:bodyPr lIns="0" tIns="0" rIns="0" bIns="0" rtlCol="0" anchor="t">
                <a:spAutoFit/>
              </a:bodyPr>
              <a:lstStyle/>
              <a:p>
                <a:pPr algn="l">
                  <a:lnSpc>
                    <a:spcPts val="2172"/>
                  </a:lnSpc>
                  <a:spcBef>
                    <a:spcPct val="0"/>
                  </a:spcBef>
                </a:pPr>
                <a:r>
                  <a:rPr lang="en-US" sz="1552">
                    <a:solidFill>
                      <a:srgbClr val="FFFFFF"/>
                    </a:solidFill>
                    <a:latin typeface="Inter"/>
                    <a:ea typeface="Inter"/>
                    <a:cs typeface="Inter"/>
                    <a:sym typeface="Inter"/>
                  </a:rPr>
                  <a:t>Barcelona</a:t>
                </a:r>
              </a:p>
            </p:txBody>
          </p:sp>
          <p:sp>
            <p:nvSpPr>
              <p:cNvPr id="11" name="TextBox 11"/>
              <p:cNvSpPr txBox="1"/>
              <p:nvPr/>
            </p:nvSpPr>
            <p:spPr>
              <a:xfrm>
                <a:off x="3023097" y="278272"/>
                <a:ext cx="758859" cy="327141"/>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27-28 </a:t>
                </a:r>
              </a:p>
            </p:txBody>
          </p:sp>
          <p:sp>
            <p:nvSpPr>
              <p:cNvPr id="12" name="TextBox 12"/>
              <p:cNvSpPr txBox="1"/>
              <p:nvPr/>
            </p:nvSpPr>
            <p:spPr>
              <a:xfrm>
                <a:off x="1076553" y="0"/>
                <a:ext cx="1711986" cy="752771"/>
              </a:xfrm>
              <a:prstGeom prst="rect">
                <a:avLst/>
              </a:prstGeom>
            </p:spPr>
            <p:txBody>
              <a:bodyPr lIns="0" tIns="0" rIns="0" bIns="0" rtlCol="0" anchor="t">
                <a:spAutoFit/>
              </a:bodyPr>
              <a:lstStyle/>
              <a:p>
                <a:pPr algn="l">
                  <a:lnSpc>
                    <a:spcPts val="1488"/>
                  </a:lnSpc>
                </a:pPr>
                <a:r>
                  <a:rPr lang="en-US" sz="1250" b="1">
                    <a:solidFill>
                      <a:srgbClr val="FFFFFF"/>
                    </a:solidFill>
                    <a:latin typeface="Inter Bold"/>
                    <a:ea typeface="Inter Bold"/>
                    <a:cs typeface="Inter Bold"/>
                    <a:sym typeface="Inter Bold"/>
                  </a:rPr>
                  <a:t>CONGRESO DE INNOVACIÓN PÚBLICA </a:t>
                </a:r>
              </a:p>
            </p:txBody>
          </p:sp>
          <p:sp>
            <p:nvSpPr>
              <p:cNvPr id="13" name="TextBox 13"/>
              <p:cNvSpPr txBox="1"/>
              <p:nvPr/>
            </p:nvSpPr>
            <p:spPr>
              <a:xfrm>
                <a:off x="1076553" y="724196"/>
                <a:ext cx="1711986" cy="281582"/>
              </a:xfrm>
              <a:prstGeom prst="rect">
                <a:avLst/>
              </a:prstGeom>
            </p:spPr>
            <p:txBody>
              <a:bodyPr lIns="0" tIns="0" rIns="0" bIns="0" rtlCol="0" anchor="t">
                <a:spAutoFit/>
              </a:bodyPr>
              <a:lstStyle/>
              <a:p>
                <a:pPr algn="l">
                  <a:lnSpc>
                    <a:spcPts val="1751"/>
                  </a:lnSpc>
                  <a:spcBef>
                    <a:spcPct val="0"/>
                  </a:spcBef>
                </a:pPr>
                <a:r>
                  <a:rPr lang="en-US" sz="1250">
                    <a:solidFill>
                      <a:srgbClr val="FFFFFF"/>
                    </a:solidFill>
                    <a:latin typeface="Inter"/>
                    <a:ea typeface="Inter"/>
                    <a:cs typeface="Inter"/>
                    <a:sym typeface="Inter"/>
                  </a:rPr>
                  <a:t>2025</a:t>
                </a:r>
              </a:p>
            </p:txBody>
          </p:sp>
          <p:sp>
            <p:nvSpPr>
              <p:cNvPr id="14" name="TextBox 14"/>
              <p:cNvSpPr txBox="1"/>
              <p:nvPr/>
            </p:nvSpPr>
            <p:spPr>
              <a:xfrm>
                <a:off x="3023097" y="620665"/>
                <a:ext cx="1362364" cy="156114"/>
              </a:xfrm>
              <a:prstGeom prst="rect">
                <a:avLst/>
              </a:prstGeom>
            </p:spPr>
            <p:txBody>
              <a:bodyPr lIns="0" tIns="0" rIns="0" bIns="0" rtlCol="0" anchor="t">
                <a:spAutoFit/>
              </a:bodyPr>
              <a:lstStyle/>
              <a:p>
                <a:pPr algn="l">
                  <a:lnSpc>
                    <a:spcPts val="944"/>
                  </a:lnSpc>
                  <a:spcBef>
                    <a:spcPct val="0"/>
                  </a:spcBef>
                </a:pPr>
                <a:r>
                  <a:rPr lang="en-US" sz="674">
                    <a:solidFill>
                      <a:srgbClr val="FFFFFF"/>
                    </a:solidFill>
                    <a:latin typeface="Inter"/>
                    <a:ea typeface="Inter"/>
                    <a:cs typeface="Inter"/>
                    <a:sym typeface="Inter"/>
                  </a:rPr>
                  <a:t>WORLD TRADE CENTER</a:t>
                </a:r>
              </a:p>
            </p:txBody>
          </p:sp>
        </p:grpSp>
      </p:grpSp>
      <p:sp>
        <p:nvSpPr>
          <p:cNvPr id="15" name="TextBox 15"/>
          <p:cNvSpPr txBox="1"/>
          <p:nvPr/>
        </p:nvSpPr>
        <p:spPr>
          <a:xfrm>
            <a:off x="1504950" y="2488642"/>
            <a:ext cx="6590386" cy="1875043"/>
          </a:xfrm>
          <a:prstGeom prst="rect">
            <a:avLst/>
          </a:prstGeom>
        </p:spPr>
        <p:txBody>
          <a:bodyPr lIns="0" tIns="0" rIns="0" bIns="0" rtlCol="0" anchor="t">
            <a:spAutoFit/>
          </a:bodyPr>
          <a:lstStyle/>
          <a:p>
            <a:pPr marL="0" lvl="0" indent="0" algn="l">
              <a:lnSpc>
                <a:spcPts val="7299"/>
              </a:lnSpc>
              <a:spcBef>
                <a:spcPct val="0"/>
              </a:spcBef>
            </a:pPr>
            <a:r>
              <a:rPr lang="en-US" sz="6886" b="1" u="none" strike="noStrike" spc="-117">
                <a:solidFill>
                  <a:srgbClr val="FFFFFF"/>
                </a:solidFill>
                <a:latin typeface="Inter Bold"/>
                <a:ea typeface="Inter Bold"/>
                <a:cs typeface="Inter Bold"/>
                <a:sym typeface="Inter Bold"/>
              </a:rPr>
              <a:t>Equipo de trabajo y roles</a:t>
            </a:r>
          </a:p>
        </p:txBody>
      </p:sp>
      <p:sp>
        <p:nvSpPr>
          <p:cNvPr id="16" name="TextBox 16"/>
          <p:cNvSpPr txBox="1"/>
          <p:nvPr/>
        </p:nvSpPr>
        <p:spPr>
          <a:xfrm>
            <a:off x="1504950" y="4541652"/>
            <a:ext cx="7095484" cy="2821305"/>
          </a:xfrm>
          <a:prstGeom prst="rect">
            <a:avLst/>
          </a:prstGeom>
        </p:spPr>
        <p:txBody>
          <a:bodyPr lIns="0" tIns="0" rIns="0" bIns="0" rtlCol="0" anchor="t">
            <a:spAutoFit/>
          </a:bodyPr>
          <a:lstStyle/>
          <a:p>
            <a:pPr marL="0" lvl="0" indent="0" algn="l">
              <a:lnSpc>
                <a:spcPts val="2520"/>
              </a:lnSpc>
              <a:spcBef>
                <a:spcPct val="0"/>
              </a:spcBef>
            </a:pPr>
            <a:r>
              <a:rPr lang="en-US" sz="18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9AC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60283"/>
          </a:xfrm>
          <a:custGeom>
            <a:avLst/>
            <a:gdLst/>
            <a:ahLst/>
            <a:cxnLst/>
            <a:rect l="l" t="t" r="r" b="b"/>
            <a:pathLst>
              <a:path w="18288000" h="10260283">
                <a:moveTo>
                  <a:pt x="0" y="0"/>
                </a:moveTo>
                <a:lnTo>
                  <a:pt x="18288000" y="0"/>
                </a:lnTo>
                <a:lnTo>
                  <a:pt x="18288000" y="10260283"/>
                </a:lnTo>
                <a:lnTo>
                  <a:pt x="0" y="10260283"/>
                </a:lnTo>
                <a:lnTo>
                  <a:pt x="0" y="0"/>
                </a:lnTo>
                <a:close/>
              </a:path>
            </a:pathLst>
          </a:custGeom>
          <a:blipFill>
            <a:blip r:embed="rId2">
              <a:alphaModFix amt="43999"/>
            </a:blip>
            <a:stretch>
              <a:fillRect l="-37559" r="-37559" b="-83898"/>
            </a:stretch>
          </a:blipFill>
          <a:ln cap="rnd">
            <a:noFill/>
            <a:prstDash val="solid"/>
            <a:round/>
          </a:ln>
        </p:spPr>
      </p:sp>
      <p:sp>
        <p:nvSpPr>
          <p:cNvPr id="3" name="AutoShape 3"/>
          <p:cNvSpPr/>
          <p:nvPr/>
        </p:nvSpPr>
        <p:spPr>
          <a:xfrm>
            <a:off x="-1387009" y="9244012"/>
            <a:ext cx="21062018" cy="0"/>
          </a:xfrm>
          <a:prstGeom prst="line">
            <a:avLst/>
          </a:prstGeom>
          <a:ln w="47625" cap="flat">
            <a:solidFill>
              <a:srgbClr val="FFFFFF"/>
            </a:solidFill>
            <a:prstDash val="solid"/>
            <a:headEnd type="none" w="sm" len="sm"/>
            <a:tailEnd type="none" w="sm" len="sm"/>
          </a:ln>
        </p:spPr>
      </p:sp>
      <p:grpSp>
        <p:nvGrpSpPr>
          <p:cNvPr id="40" name="Grupo 39">
            <a:extLst>
              <a:ext uri="{FF2B5EF4-FFF2-40B4-BE49-F238E27FC236}">
                <a16:creationId xmlns:a16="http://schemas.microsoft.com/office/drawing/2014/main" id="{1B1DBB81-6EBC-8945-323D-16879FEAABF0}"/>
              </a:ext>
            </a:extLst>
          </p:cNvPr>
          <p:cNvGrpSpPr/>
          <p:nvPr/>
        </p:nvGrpSpPr>
        <p:grpSpPr>
          <a:xfrm>
            <a:off x="0" y="9258300"/>
            <a:ext cx="18288000" cy="1053922"/>
            <a:chOff x="0" y="9258300"/>
            <a:chExt cx="18288000" cy="1053922"/>
          </a:xfrm>
        </p:grpSpPr>
        <p:sp>
          <p:nvSpPr>
            <p:cNvPr id="4" name="Freeform 4"/>
            <p:cNvSpPr/>
            <p:nvPr/>
          </p:nvSpPr>
          <p:spPr>
            <a:xfrm flipH="1">
              <a:off x="0" y="9258300"/>
              <a:ext cx="18288000" cy="1053922"/>
            </a:xfrm>
            <a:custGeom>
              <a:avLst/>
              <a:gdLst/>
              <a:ahLst/>
              <a:cxnLst/>
              <a:rect l="l" t="t" r="r" b="b"/>
              <a:pathLst>
                <a:path w="18288000" h="1053922">
                  <a:moveTo>
                    <a:pt x="18288000" y="0"/>
                  </a:moveTo>
                  <a:lnTo>
                    <a:pt x="0" y="0"/>
                  </a:lnTo>
                  <a:lnTo>
                    <a:pt x="0" y="1053922"/>
                  </a:lnTo>
                  <a:lnTo>
                    <a:pt x="18288000" y="1053922"/>
                  </a:lnTo>
                  <a:lnTo>
                    <a:pt x="18288000" y="0"/>
                  </a:lnTo>
                  <a:close/>
                </a:path>
              </a:pathLst>
            </a:custGeom>
            <a:blipFill>
              <a:blip r:embed="rId2"/>
              <a:stretch>
                <a:fillRect t="-112742" b="-809598"/>
              </a:stretch>
            </a:blipFill>
          </p:spPr>
        </p:sp>
        <p:grpSp>
          <p:nvGrpSpPr>
            <p:cNvPr id="5" name="Group 5"/>
            <p:cNvGrpSpPr/>
            <p:nvPr/>
          </p:nvGrpSpPr>
          <p:grpSpPr>
            <a:xfrm>
              <a:off x="464555" y="9408094"/>
              <a:ext cx="3289095" cy="754333"/>
              <a:chOff x="0" y="0"/>
              <a:chExt cx="4385461" cy="1005778"/>
            </a:xfrm>
          </p:grpSpPr>
          <p:sp>
            <p:nvSpPr>
              <p:cNvPr id="6" name="TextBox 6"/>
              <p:cNvSpPr txBox="1"/>
              <p:nvPr/>
            </p:nvSpPr>
            <p:spPr>
              <a:xfrm>
                <a:off x="3785439" y="276820"/>
                <a:ext cx="600022" cy="328009"/>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OCT</a:t>
                </a:r>
              </a:p>
            </p:txBody>
          </p:sp>
          <p:sp>
            <p:nvSpPr>
              <p:cNvPr id="7" name="Freeform 7"/>
              <p:cNvSpPr/>
              <p:nvPr/>
            </p:nvSpPr>
            <p:spPr>
              <a:xfrm>
                <a:off x="0" y="1452"/>
                <a:ext cx="1004326" cy="1004326"/>
              </a:xfrm>
              <a:custGeom>
                <a:avLst/>
                <a:gdLst/>
                <a:ahLst/>
                <a:cxnLst/>
                <a:rect l="l" t="t" r="r" b="b"/>
                <a:pathLst>
                  <a:path w="1004326" h="1004326">
                    <a:moveTo>
                      <a:pt x="0" y="0"/>
                    </a:moveTo>
                    <a:lnTo>
                      <a:pt x="1004326" y="0"/>
                    </a:lnTo>
                    <a:lnTo>
                      <a:pt x="1004326" y="1004326"/>
                    </a:lnTo>
                    <a:lnTo>
                      <a:pt x="0" y="1004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AutoShape 8"/>
              <p:cNvSpPr/>
              <p:nvPr/>
            </p:nvSpPr>
            <p:spPr>
              <a:xfrm>
                <a:off x="2833390" y="29708"/>
                <a:ext cx="0" cy="976070"/>
              </a:xfrm>
              <a:prstGeom prst="line">
                <a:avLst/>
              </a:prstGeom>
              <a:ln w="8291" cap="flat">
                <a:solidFill>
                  <a:srgbClr val="FFFFFF"/>
                </a:solidFill>
                <a:prstDash val="solid"/>
                <a:headEnd type="none" w="sm" len="sm"/>
                <a:tailEnd type="none" w="sm" len="sm"/>
              </a:ln>
            </p:spPr>
          </p:sp>
          <p:sp>
            <p:nvSpPr>
              <p:cNvPr id="9" name="TextBox 9"/>
              <p:cNvSpPr txBox="1"/>
              <p:nvPr/>
            </p:nvSpPr>
            <p:spPr>
              <a:xfrm>
                <a:off x="3023097" y="-36648"/>
                <a:ext cx="1362364" cy="353020"/>
              </a:xfrm>
              <a:prstGeom prst="rect">
                <a:avLst/>
              </a:prstGeom>
            </p:spPr>
            <p:txBody>
              <a:bodyPr lIns="0" tIns="0" rIns="0" bIns="0" rtlCol="0" anchor="t">
                <a:spAutoFit/>
              </a:bodyPr>
              <a:lstStyle/>
              <a:p>
                <a:pPr algn="l">
                  <a:lnSpc>
                    <a:spcPts val="2172"/>
                  </a:lnSpc>
                  <a:spcBef>
                    <a:spcPct val="0"/>
                  </a:spcBef>
                </a:pPr>
                <a:r>
                  <a:rPr lang="en-US" sz="1552">
                    <a:solidFill>
                      <a:srgbClr val="FFFFFF"/>
                    </a:solidFill>
                    <a:latin typeface="Inter"/>
                    <a:ea typeface="Inter"/>
                    <a:cs typeface="Inter"/>
                    <a:sym typeface="Inter"/>
                  </a:rPr>
                  <a:t>Barcelona</a:t>
                </a:r>
              </a:p>
            </p:txBody>
          </p:sp>
          <p:sp>
            <p:nvSpPr>
              <p:cNvPr id="10" name="TextBox 10"/>
              <p:cNvSpPr txBox="1"/>
              <p:nvPr/>
            </p:nvSpPr>
            <p:spPr>
              <a:xfrm>
                <a:off x="3023097" y="278272"/>
                <a:ext cx="758859" cy="327141"/>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27-28 </a:t>
                </a:r>
              </a:p>
            </p:txBody>
          </p:sp>
          <p:sp>
            <p:nvSpPr>
              <p:cNvPr id="11" name="TextBox 11"/>
              <p:cNvSpPr txBox="1"/>
              <p:nvPr/>
            </p:nvSpPr>
            <p:spPr>
              <a:xfrm>
                <a:off x="1076553" y="0"/>
                <a:ext cx="1711986" cy="752771"/>
              </a:xfrm>
              <a:prstGeom prst="rect">
                <a:avLst/>
              </a:prstGeom>
            </p:spPr>
            <p:txBody>
              <a:bodyPr lIns="0" tIns="0" rIns="0" bIns="0" rtlCol="0" anchor="t">
                <a:spAutoFit/>
              </a:bodyPr>
              <a:lstStyle/>
              <a:p>
                <a:pPr algn="l">
                  <a:lnSpc>
                    <a:spcPts val="1488"/>
                  </a:lnSpc>
                </a:pPr>
                <a:r>
                  <a:rPr lang="en-US" sz="1250" b="1">
                    <a:solidFill>
                      <a:srgbClr val="FFFFFF"/>
                    </a:solidFill>
                    <a:latin typeface="Inter Bold"/>
                    <a:ea typeface="Inter Bold"/>
                    <a:cs typeface="Inter Bold"/>
                    <a:sym typeface="Inter Bold"/>
                  </a:rPr>
                  <a:t>CONGRESO DE INNOVACIÓN PÚBLICA </a:t>
                </a:r>
              </a:p>
            </p:txBody>
          </p:sp>
          <p:sp>
            <p:nvSpPr>
              <p:cNvPr id="12" name="TextBox 12"/>
              <p:cNvSpPr txBox="1"/>
              <p:nvPr/>
            </p:nvSpPr>
            <p:spPr>
              <a:xfrm>
                <a:off x="1076553" y="724196"/>
                <a:ext cx="1711986" cy="281582"/>
              </a:xfrm>
              <a:prstGeom prst="rect">
                <a:avLst/>
              </a:prstGeom>
            </p:spPr>
            <p:txBody>
              <a:bodyPr lIns="0" tIns="0" rIns="0" bIns="0" rtlCol="0" anchor="t">
                <a:spAutoFit/>
              </a:bodyPr>
              <a:lstStyle/>
              <a:p>
                <a:pPr algn="l">
                  <a:lnSpc>
                    <a:spcPts val="1751"/>
                  </a:lnSpc>
                  <a:spcBef>
                    <a:spcPct val="0"/>
                  </a:spcBef>
                </a:pPr>
                <a:r>
                  <a:rPr lang="en-US" sz="1250">
                    <a:solidFill>
                      <a:srgbClr val="FFFFFF"/>
                    </a:solidFill>
                    <a:latin typeface="Inter"/>
                    <a:ea typeface="Inter"/>
                    <a:cs typeface="Inter"/>
                    <a:sym typeface="Inter"/>
                  </a:rPr>
                  <a:t>2025</a:t>
                </a:r>
              </a:p>
            </p:txBody>
          </p:sp>
          <p:sp>
            <p:nvSpPr>
              <p:cNvPr id="13" name="TextBox 13"/>
              <p:cNvSpPr txBox="1"/>
              <p:nvPr/>
            </p:nvSpPr>
            <p:spPr>
              <a:xfrm>
                <a:off x="3023097" y="620665"/>
                <a:ext cx="1362364" cy="156114"/>
              </a:xfrm>
              <a:prstGeom prst="rect">
                <a:avLst/>
              </a:prstGeom>
            </p:spPr>
            <p:txBody>
              <a:bodyPr lIns="0" tIns="0" rIns="0" bIns="0" rtlCol="0" anchor="t">
                <a:spAutoFit/>
              </a:bodyPr>
              <a:lstStyle/>
              <a:p>
                <a:pPr algn="l">
                  <a:lnSpc>
                    <a:spcPts val="944"/>
                  </a:lnSpc>
                  <a:spcBef>
                    <a:spcPct val="0"/>
                  </a:spcBef>
                </a:pPr>
                <a:r>
                  <a:rPr lang="en-US" sz="674">
                    <a:solidFill>
                      <a:srgbClr val="FFFFFF"/>
                    </a:solidFill>
                    <a:latin typeface="Inter"/>
                    <a:ea typeface="Inter"/>
                    <a:cs typeface="Inter"/>
                    <a:sym typeface="Inter"/>
                  </a:rPr>
                  <a:t>WORLD TRADE CENTER</a:t>
                </a:r>
              </a:p>
            </p:txBody>
          </p:sp>
        </p:grpSp>
      </p:grpSp>
      <p:sp>
        <p:nvSpPr>
          <p:cNvPr id="14" name="TextBox 14"/>
          <p:cNvSpPr txBox="1"/>
          <p:nvPr/>
        </p:nvSpPr>
        <p:spPr>
          <a:xfrm>
            <a:off x="1504950" y="1751649"/>
            <a:ext cx="5809681" cy="2798968"/>
          </a:xfrm>
          <a:prstGeom prst="rect">
            <a:avLst/>
          </a:prstGeom>
        </p:spPr>
        <p:txBody>
          <a:bodyPr lIns="0" tIns="0" rIns="0" bIns="0" rtlCol="0" anchor="t">
            <a:spAutoFit/>
          </a:bodyPr>
          <a:lstStyle/>
          <a:p>
            <a:pPr marL="0" lvl="0" indent="0" algn="l">
              <a:lnSpc>
                <a:spcPts val="7299"/>
              </a:lnSpc>
              <a:spcBef>
                <a:spcPct val="0"/>
              </a:spcBef>
            </a:pPr>
            <a:r>
              <a:rPr lang="en-US" sz="6886" b="1" u="none" strike="noStrike" spc="-117">
                <a:solidFill>
                  <a:srgbClr val="FFFFFF"/>
                </a:solidFill>
                <a:latin typeface="Inter Bold"/>
                <a:ea typeface="Inter Bold"/>
                <a:cs typeface="Inter Bold"/>
                <a:sym typeface="Inter Bold"/>
              </a:rPr>
              <a:t>Cronograma y etapas del proyecto</a:t>
            </a:r>
          </a:p>
        </p:txBody>
      </p:sp>
      <p:sp>
        <p:nvSpPr>
          <p:cNvPr id="15" name="TextBox 15"/>
          <p:cNvSpPr txBox="1"/>
          <p:nvPr/>
        </p:nvSpPr>
        <p:spPr>
          <a:xfrm>
            <a:off x="1504950" y="4689457"/>
            <a:ext cx="6288756" cy="3449955"/>
          </a:xfrm>
          <a:prstGeom prst="rect">
            <a:avLst/>
          </a:prstGeom>
        </p:spPr>
        <p:txBody>
          <a:bodyPr lIns="0" tIns="0" rIns="0" bIns="0" rtlCol="0" anchor="t">
            <a:spAutoFit/>
          </a:bodyPr>
          <a:lstStyle/>
          <a:p>
            <a:pPr marL="0" lvl="0" indent="0" algn="l">
              <a:lnSpc>
                <a:spcPts val="2520"/>
              </a:lnSpc>
              <a:spcBef>
                <a:spcPct val="0"/>
              </a:spcBef>
            </a:pPr>
            <a:r>
              <a:rPr lang="en-US" sz="18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grpSp>
        <p:nvGrpSpPr>
          <p:cNvPr id="16" name="Group 16"/>
          <p:cNvGrpSpPr/>
          <p:nvPr/>
        </p:nvGrpSpPr>
        <p:grpSpPr>
          <a:xfrm>
            <a:off x="11263942" y="3566205"/>
            <a:ext cx="5461563" cy="2322704"/>
            <a:chOff x="0" y="0"/>
            <a:chExt cx="1803504" cy="766998"/>
          </a:xfrm>
        </p:grpSpPr>
        <p:sp>
          <p:nvSpPr>
            <p:cNvPr id="17" name="Freeform 17"/>
            <p:cNvSpPr/>
            <p:nvPr/>
          </p:nvSpPr>
          <p:spPr>
            <a:xfrm>
              <a:off x="0" y="0"/>
              <a:ext cx="1803504" cy="766998"/>
            </a:xfrm>
            <a:custGeom>
              <a:avLst/>
              <a:gdLst/>
              <a:ahLst/>
              <a:cxnLst/>
              <a:rect l="l" t="t" r="r" b="b"/>
              <a:pathLst>
                <a:path w="1803504" h="766998">
                  <a:moveTo>
                    <a:pt x="34021" y="0"/>
                  </a:moveTo>
                  <a:lnTo>
                    <a:pt x="1769484" y="0"/>
                  </a:lnTo>
                  <a:cubicBezTo>
                    <a:pt x="1778506" y="0"/>
                    <a:pt x="1787160" y="3584"/>
                    <a:pt x="1793540" y="9964"/>
                  </a:cubicBezTo>
                  <a:cubicBezTo>
                    <a:pt x="1799920" y="16345"/>
                    <a:pt x="1803504" y="24998"/>
                    <a:pt x="1803504" y="34021"/>
                  </a:cubicBezTo>
                  <a:lnTo>
                    <a:pt x="1803504" y="732977"/>
                  </a:lnTo>
                  <a:cubicBezTo>
                    <a:pt x="1803504" y="742000"/>
                    <a:pt x="1799920" y="750653"/>
                    <a:pt x="1793540" y="757033"/>
                  </a:cubicBezTo>
                  <a:cubicBezTo>
                    <a:pt x="1787160" y="763413"/>
                    <a:pt x="1778506" y="766998"/>
                    <a:pt x="1769484" y="766998"/>
                  </a:cubicBezTo>
                  <a:lnTo>
                    <a:pt x="34021" y="766998"/>
                  </a:lnTo>
                  <a:cubicBezTo>
                    <a:pt x="24998" y="766998"/>
                    <a:pt x="16345" y="763413"/>
                    <a:pt x="9964" y="757033"/>
                  </a:cubicBezTo>
                  <a:cubicBezTo>
                    <a:pt x="3584" y="750653"/>
                    <a:pt x="0" y="742000"/>
                    <a:pt x="0" y="732977"/>
                  </a:cubicBezTo>
                  <a:lnTo>
                    <a:pt x="0" y="34021"/>
                  </a:lnTo>
                  <a:cubicBezTo>
                    <a:pt x="0" y="24998"/>
                    <a:pt x="3584" y="16345"/>
                    <a:pt x="9964" y="9964"/>
                  </a:cubicBezTo>
                  <a:cubicBezTo>
                    <a:pt x="16345" y="3584"/>
                    <a:pt x="24998" y="0"/>
                    <a:pt x="34021" y="0"/>
                  </a:cubicBezTo>
                  <a:close/>
                </a:path>
              </a:pathLst>
            </a:custGeom>
            <a:solidFill>
              <a:srgbClr val="535353">
                <a:alpha val="43922"/>
              </a:srgbClr>
            </a:solidFill>
            <a:ln cap="rnd">
              <a:noFill/>
              <a:prstDash val="solid"/>
              <a:round/>
            </a:ln>
          </p:spPr>
        </p:sp>
        <p:sp>
          <p:nvSpPr>
            <p:cNvPr id="18" name="TextBox 18"/>
            <p:cNvSpPr txBox="1"/>
            <p:nvPr/>
          </p:nvSpPr>
          <p:spPr>
            <a:xfrm>
              <a:off x="0" y="-9525"/>
              <a:ext cx="1803504" cy="776523"/>
            </a:xfrm>
            <a:prstGeom prst="rect">
              <a:avLst/>
            </a:prstGeom>
          </p:spPr>
          <p:txBody>
            <a:bodyPr lIns="50800" tIns="50800" rIns="50800" bIns="50800" rtlCol="0" anchor="ctr"/>
            <a:lstStyle/>
            <a:p>
              <a:pPr marL="0" lvl="0" indent="0" algn="ctr">
                <a:lnSpc>
                  <a:spcPts val="2879"/>
                </a:lnSpc>
                <a:spcBef>
                  <a:spcPct val="0"/>
                </a:spcBef>
              </a:pPr>
              <a:endParaRPr/>
            </a:p>
          </p:txBody>
        </p:sp>
      </p:grpSp>
      <p:grpSp>
        <p:nvGrpSpPr>
          <p:cNvPr id="19" name="Group 19"/>
          <p:cNvGrpSpPr/>
          <p:nvPr/>
        </p:nvGrpSpPr>
        <p:grpSpPr>
          <a:xfrm>
            <a:off x="9617051" y="1531486"/>
            <a:ext cx="1429517" cy="142951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535353">
                <a:alpha val="43922"/>
              </a:srgbClr>
            </a:solidFill>
            <a:ln cap="rnd">
              <a:noFill/>
              <a:prstDash val="solid"/>
              <a:round/>
            </a:ln>
          </p:spPr>
        </p:sp>
        <p:sp>
          <p:nvSpPr>
            <p:cNvPr id="21" name="TextBox 21"/>
            <p:cNvSpPr txBox="1"/>
            <p:nvPr/>
          </p:nvSpPr>
          <p:spPr>
            <a:xfrm>
              <a:off x="76200" y="66675"/>
              <a:ext cx="660400" cy="669925"/>
            </a:xfrm>
            <a:prstGeom prst="rect">
              <a:avLst/>
            </a:prstGeom>
          </p:spPr>
          <p:txBody>
            <a:bodyPr lIns="50800" tIns="50800" rIns="50800" bIns="50800" rtlCol="0" anchor="ctr"/>
            <a:lstStyle/>
            <a:p>
              <a:pPr marL="0" lvl="0" indent="0" algn="ctr">
                <a:lnSpc>
                  <a:spcPts val="2879"/>
                </a:lnSpc>
                <a:spcBef>
                  <a:spcPct val="0"/>
                </a:spcBef>
              </a:pPr>
              <a:endParaRPr/>
            </a:p>
          </p:txBody>
        </p:sp>
      </p:grpSp>
      <p:grpSp>
        <p:nvGrpSpPr>
          <p:cNvPr id="22" name="Group 22"/>
          <p:cNvGrpSpPr/>
          <p:nvPr/>
        </p:nvGrpSpPr>
        <p:grpSpPr>
          <a:xfrm>
            <a:off x="11263942" y="1084893"/>
            <a:ext cx="5461563" cy="2322704"/>
            <a:chOff x="0" y="0"/>
            <a:chExt cx="1803504" cy="766998"/>
          </a:xfrm>
        </p:grpSpPr>
        <p:sp>
          <p:nvSpPr>
            <p:cNvPr id="23" name="Freeform 23"/>
            <p:cNvSpPr/>
            <p:nvPr/>
          </p:nvSpPr>
          <p:spPr>
            <a:xfrm>
              <a:off x="0" y="0"/>
              <a:ext cx="1803504" cy="766998"/>
            </a:xfrm>
            <a:custGeom>
              <a:avLst/>
              <a:gdLst/>
              <a:ahLst/>
              <a:cxnLst/>
              <a:rect l="l" t="t" r="r" b="b"/>
              <a:pathLst>
                <a:path w="1803504" h="766998">
                  <a:moveTo>
                    <a:pt x="34021" y="0"/>
                  </a:moveTo>
                  <a:lnTo>
                    <a:pt x="1769484" y="0"/>
                  </a:lnTo>
                  <a:cubicBezTo>
                    <a:pt x="1778506" y="0"/>
                    <a:pt x="1787160" y="3584"/>
                    <a:pt x="1793540" y="9964"/>
                  </a:cubicBezTo>
                  <a:cubicBezTo>
                    <a:pt x="1799920" y="16345"/>
                    <a:pt x="1803504" y="24998"/>
                    <a:pt x="1803504" y="34021"/>
                  </a:cubicBezTo>
                  <a:lnTo>
                    <a:pt x="1803504" y="732977"/>
                  </a:lnTo>
                  <a:cubicBezTo>
                    <a:pt x="1803504" y="742000"/>
                    <a:pt x="1799920" y="750653"/>
                    <a:pt x="1793540" y="757033"/>
                  </a:cubicBezTo>
                  <a:cubicBezTo>
                    <a:pt x="1787160" y="763413"/>
                    <a:pt x="1778506" y="766998"/>
                    <a:pt x="1769484" y="766998"/>
                  </a:cubicBezTo>
                  <a:lnTo>
                    <a:pt x="34021" y="766998"/>
                  </a:lnTo>
                  <a:cubicBezTo>
                    <a:pt x="24998" y="766998"/>
                    <a:pt x="16345" y="763413"/>
                    <a:pt x="9964" y="757033"/>
                  </a:cubicBezTo>
                  <a:cubicBezTo>
                    <a:pt x="3584" y="750653"/>
                    <a:pt x="0" y="742000"/>
                    <a:pt x="0" y="732977"/>
                  </a:cubicBezTo>
                  <a:lnTo>
                    <a:pt x="0" y="34021"/>
                  </a:lnTo>
                  <a:cubicBezTo>
                    <a:pt x="0" y="24998"/>
                    <a:pt x="3584" y="16345"/>
                    <a:pt x="9964" y="9964"/>
                  </a:cubicBezTo>
                  <a:cubicBezTo>
                    <a:pt x="16345" y="3584"/>
                    <a:pt x="24998" y="0"/>
                    <a:pt x="34021" y="0"/>
                  </a:cubicBezTo>
                  <a:close/>
                </a:path>
              </a:pathLst>
            </a:custGeom>
            <a:solidFill>
              <a:srgbClr val="535353">
                <a:alpha val="43922"/>
              </a:srgbClr>
            </a:solidFill>
            <a:ln cap="rnd">
              <a:noFill/>
              <a:prstDash val="solid"/>
              <a:round/>
            </a:ln>
          </p:spPr>
        </p:sp>
        <p:sp>
          <p:nvSpPr>
            <p:cNvPr id="24" name="TextBox 24"/>
            <p:cNvSpPr txBox="1"/>
            <p:nvPr/>
          </p:nvSpPr>
          <p:spPr>
            <a:xfrm>
              <a:off x="0" y="-9525"/>
              <a:ext cx="1803504" cy="776523"/>
            </a:xfrm>
            <a:prstGeom prst="rect">
              <a:avLst/>
            </a:prstGeom>
          </p:spPr>
          <p:txBody>
            <a:bodyPr lIns="50800" tIns="50800" rIns="50800" bIns="50800" rtlCol="0" anchor="ctr"/>
            <a:lstStyle/>
            <a:p>
              <a:pPr marL="0" lvl="0" indent="0" algn="ctr">
                <a:lnSpc>
                  <a:spcPts val="2879"/>
                </a:lnSpc>
                <a:spcBef>
                  <a:spcPct val="0"/>
                </a:spcBef>
              </a:pPr>
              <a:endParaRPr/>
            </a:p>
          </p:txBody>
        </p:sp>
      </p:grpSp>
      <p:grpSp>
        <p:nvGrpSpPr>
          <p:cNvPr id="25" name="Group 25"/>
          <p:cNvGrpSpPr/>
          <p:nvPr/>
        </p:nvGrpSpPr>
        <p:grpSpPr>
          <a:xfrm>
            <a:off x="11263942" y="6047518"/>
            <a:ext cx="5461563" cy="2322704"/>
            <a:chOff x="0" y="0"/>
            <a:chExt cx="1803504" cy="766998"/>
          </a:xfrm>
        </p:grpSpPr>
        <p:sp>
          <p:nvSpPr>
            <p:cNvPr id="26" name="Freeform 26"/>
            <p:cNvSpPr/>
            <p:nvPr/>
          </p:nvSpPr>
          <p:spPr>
            <a:xfrm>
              <a:off x="0" y="0"/>
              <a:ext cx="1803504" cy="766998"/>
            </a:xfrm>
            <a:custGeom>
              <a:avLst/>
              <a:gdLst/>
              <a:ahLst/>
              <a:cxnLst/>
              <a:rect l="l" t="t" r="r" b="b"/>
              <a:pathLst>
                <a:path w="1803504" h="766998">
                  <a:moveTo>
                    <a:pt x="34021" y="0"/>
                  </a:moveTo>
                  <a:lnTo>
                    <a:pt x="1769484" y="0"/>
                  </a:lnTo>
                  <a:cubicBezTo>
                    <a:pt x="1778506" y="0"/>
                    <a:pt x="1787160" y="3584"/>
                    <a:pt x="1793540" y="9964"/>
                  </a:cubicBezTo>
                  <a:cubicBezTo>
                    <a:pt x="1799920" y="16345"/>
                    <a:pt x="1803504" y="24998"/>
                    <a:pt x="1803504" y="34021"/>
                  </a:cubicBezTo>
                  <a:lnTo>
                    <a:pt x="1803504" y="732977"/>
                  </a:lnTo>
                  <a:cubicBezTo>
                    <a:pt x="1803504" y="742000"/>
                    <a:pt x="1799920" y="750653"/>
                    <a:pt x="1793540" y="757033"/>
                  </a:cubicBezTo>
                  <a:cubicBezTo>
                    <a:pt x="1787160" y="763413"/>
                    <a:pt x="1778506" y="766998"/>
                    <a:pt x="1769484" y="766998"/>
                  </a:cubicBezTo>
                  <a:lnTo>
                    <a:pt x="34021" y="766998"/>
                  </a:lnTo>
                  <a:cubicBezTo>
                    <a:pt x="24998" y="766998"/>
                    <a:pt x="16345" y="763413"/>
                    <a:pt x="9964" y="757033"/>
                  </a:cubicBezTo>
                  <a:cubicBezTo>
                    <a:pt x="3584" y="750653"/>
                    <a:pt x="0" y="742000"/>
                    <a:pt x="0" y="732977"/>
                  </a:cubicBezTo>
                  <a:lnTo>
                    <a:pt x="0" y="34021"/>
                  </a:lnTo>
                  <a:cubicBezTo>
                    <a:pt x="0" y="24998"/>
                    <a:pt x="3584" y="16345"/>
                    <a:pt x="9964" y="9964"/>
                  </a:cubicBezTo>
                  <a:cubicBezTo>
                    <a:pt x="16345" y="3584"/>
                    <a:pt x="24998" y="0"/>
                    <a:pt x="34021" y="0"/>
                  </a:cubicBezTo>
                  <a:close/>
                </a:path>
              </a:pathLst>
            </a:custGeom>
            <a:solidFill>
              <a:srgbClr val="535353">
                <a:alpha val="43922"/>
              </a:srgbClr>
            </a:solidFill>
            <a:ln cap="rnd">
              <a:noFill/>
              <a:prstDash val="solid"/>
              <a:round/>
            </a:ln>
          </p:spPr>
        </p:sp>
        <p:sp>
          <p:nvSpPr>
            <p:cNvPr id="27" name="TextBox 27"/>
            <p:cNvSpPr txBox="1"/>
            <p:nvPr/>
          </p:nvSpPr>
          <p:spPr>
            <a:xfrm>
              <a:off x="0" y="-9525"/>
              <a:ext cx="1803504" cy="776523"/>
            </a:xfrm>
            <a:prstGeom prst="rect">
              <a:avLst/>
            </a:prstGeom>
          </p:spPr>
          <p:txBody>
            <a:bodyPr lIns="50800" tIns="50800" rIns="50800" bIns="50800" rtlCol="0" anchor="ctr"/>
            <a:lstStyle/>
            <a:p>
              <a:pPr marL="0" lvl="0" indent="0" algn="ctr">
                <a:lnSpc>
                  <a:spcPts val="2879"/>
                </a:lnSpc>
                <a:spcBef>
                  <a:spcPct val="0"/>
                </a:spcBef>
              </a:pPr>
              <a:endParaRPr/>
            </a:p>
          </p:txBody>
        </p:sp>
      </p:grpSp>
      <p:sp>
        <p:nvSpPr>
          <p:cNvPr id="28" name="TextBox 28"/>
          <p:cNvSpPr txBox="1"/>
          <p:nvPr/>
        </p:nvSpPr>
        <p:spPr>
          <a:xfrm>
            <a:off x="11747782" y="4076134"/>
            <a:ext cx="4493884" cy="1460590"/>
          </a:xfrm>
          <a:prstGeom prst="rect">
            <a:avLst/>
          </a:prstGeom>
        </p:spPr>
        <p:txBody>
          <a:bodyPr lIns="0" tIns="0" rIns="0" bIns="0" rtlCol="0" anchor="t">
            <a:spAutoFit/>
          </a:bodyPr>
          <a:lstStyle/>
          <a:p>
            <a:pPr marL="0" lvl="0" indent="0" algn="ctr">
              <a:lnSpc>
                <a:spcPts val="2382"/>
              </a:lnSpc>
            </a:pPr>
            <a:r>
              <a:rPr lang="en-US" sz="1631" b="1" u="none" spc="-3">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a:t>
            </a:r>
          </a:p>
        </p:txBody>
      </p:sp>
      <p:sp>
        <p:nvSpPr>
          <p:cNvPr id="29" name="TextBox 29"/>
          <p:cNvSpPr txBox="1"/>
          <p:nvPr/>
        </p:nvSpPr>
        <p:spPr>
          <a:xfrm>
            <a:off x="11747782" y="1595048"/>
            <a:ext cx="4493884" cy="1460590"/>
          </a:xfrm>
          <a:prstGeom prst="rect">
            <a:avLst/>
          </a:prstGeom>
        </p:spPr>
        <p:txBody>
          <a:bodyPr lIns="0" tIns="0" rIns="0" bIns="0" rtlCol="0" anchor="t">
            <a:spAutoFit/>
          </a:bodyPr>
          <a:lstStyle/>
          <a:p>
            <a:pPr marL="0" lvl="0" indent="0" algn="ctr">
              <a:lnSpc>
                <a:spcPts val="2382"/>
              </a:lnSpc>
            </a:pPr>
            <a:r>
              <a:rPr lang="en-US" sz="1631" b="1" u="none" spc="-3">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a:t>
            </a:r>
          </a:p>
        </p:txBody>
      </p:sp>
      <p:sp>
        <p:nvSpPr>
          <p:cNvPr id="30" name="TextBox 30"/>
          <p:cNvSpPr txBox="1"/>
          <p:nvPr/>
        </p:nvSpPr>
        <p:spPr>
          <a:xfrm>
            <a:off x="11747782" y="6554626"/>
            <a:ext cx="4493884" cy="1460590"/>
          </a:xfrm>
          <a:prstGeom prst="rect">
            <a:avLst/>
          </a:prstGeom>
        </p:spPr>
        <p:txBody>
          <a:bodyPr lIns="0" tIns="0" rIns="0" bIns="0" rtlCol="0" anchor="t">
            <a:spAutoFit/>
          </a:bodyPr>
          <a:lstStyle/>
          <a:p>
            <a:pPr marL="0" lvl="0" indent="0" algn="ctr">
              <a:lnSpc>
                <a:spcPts val="2382"/>
              </a:lnSpc>
            </a:pPr>
            <a:r>
              <a:rPr lang="en-US" sz="1631" b="1" u="none" spc="-3">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a:t>
            </a:r>
          </a:p>
        </p:txBody>
      </p:sp>
      <p:sp>
        <p:nvSpPr>
          <p:cNvPr id="31" name="TextBox 31"/>
          <p:cNvSpPr txBox="1"/>
          <p:nvPr/>
        </p:nvSpPr>
        <p:spPr>
          <a:xfrm>
            <a:off x="9657097" y="1919029"/>
            <a:ext cx="1349424" cy="721106"/>
          </a:xfrm>
          <a:prstGeom prst="rect">
            <a:avLst/>
          </a:prstGeom>
        </p:spPr>
        <p:txBody>
          <a:bodyPr lIns="0" tIns="0" rIns="0" bIns="0" rtlCol="0" anchor="t">
            <a:spAutoFit/>
          </a:bodyPr>
          <a:lstStyle/>
          <a:p>
            <a:pPr marL="0" lvl="0" indent="0" algn="ctr">
              <a:lnSpc>
                <a:spcPts val="5512"/>
              </a:lnSpc>
              <a:spcBef>
                <a:spcPct val="0"/>
              </a:spcBef>
            </a:pPr>
            <a:r>
              <a:rPr lang="en-US" sz="5200" u="none" strike="noStrike" spc="-88">
                <a:solidFill>
                  <a:srgbClr val="FFFFFF"/>
                </a:solidFill>
                <a:latin typeface="Cooper BT Medium"/>
                <a:ea typeface="Cooper BT Medium"/>
                <a:cs typeface="Cooper BT Medium"/>
                <a:sym typeface="Cooper BT Medium"/>
              </a:rPr>
              <a:t>01</a:t>
            </a:r>
          </a:p>
        </p:txBody>
      </p:sp>
      <p:grpSp>
        <p:nvGrpSpPr>
          <p:cNvPr id="32" name="Group 32"/>
          <p:cNvGrpSpPr/>
          <p:nvPr/>
        </p:nvGrpSpPr>
        <p:grpSpPr>
          <a:xfrm>
            <a:off x="9617051" y="4012799"/>
            <a:ext cx="1429517" cy="1429517"/>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535353">
                <a:alpha val="43922"/>
              </a:srgbClr>
            </a:solidFill>
            <a:ln cap="rnd">
              <a:noFill/>
              <a:prstDash val="solid"/>
              <a:round/>
            </a:ln>
          </p:spPr>
        </p:sp>
        <p:sp>
          <p:nvSpPr>
            <p:cNvPr id="34" name="TextBox 34"/>
            <p:cNvSpPr txBox="1"/>
            <p:nvPr/>
          </p:nvSpPr>
          <p:spPr>
            <a:xfrm>
              <a:off x="76200" y="66675"/>
              <a:ext cx="660400" cy="669925"/>
            </a:xfrm>
            <a:prstGeom prst="rect">
              <a:avLst/>
            </a:prstGeom>
          </p:spPr>
          <p:txBody>
            <a:bodyPr lIns="50800" tIns="50800" rIns="50800" bIns="50800" rtlCol="0" anchor="ctr"/>
            <a:lstStyle/>
            <a:p>
              <a:pPr marL="0" lvl="0" indent="0" algn="ctr">
                <a:lnSpc>
                  <a:spcPts val="2879"/>
                </a:lnSpc>
                <a:spcBef>
                  <a:spcPct val="0"/>
                </a:spcBef>
              </a:pPr>
              <a:endParaRPr/>
            </a:p>
          </p:txBody>
        </p:sp>
      </p:grpSp>
      <p:sp>
        <p:nvSpPr>
          <p:cNvPr id="35" name="TextBox 35"/>
          <p:cNvSpPr txBox="1"/>
          <p:nvPr/>
        </p:nvSpPr>
        <p:spPr>
          <a:xfrm>
            <a:off x="9657097" y="4400342"/>
            <a:ext cx="1349424" cy="721106"/>
          </a:xfrm>
          <a:prstGeom prst="rect">
            <a:avLst/>
          </a:prstGeom>
        </p:spPr>
        <p:txBody>
          <a:bodyPr lIns="0" tIns="0" rIns="0" bIns="0" rtlCol="0" anchor="t">
            <a:spAutoFit/>
          </a:bodyPr>
          <a:lstStyle/>
          <a:p>
            <a:pPr marL="0" lvl="0" indent="0" algn="ctr">
              <a:lnSpc>
                <a:spcPts val="5512"/>
              </a:lnSpc>
              <a:spcBef>
                <a:spcPct val="0"/>
              </a:spcBef>
            </a:pPr>
            <a:r>
              <a:rPr lang="en-US" sz="5200" u="none" strike="noStrike" spc="-88">
                <a:solidFill>
                  <a:srgbClr val="FFFFFF"/>
                </a:solidFill>
                <a:latin typeface="Cooper BT Medium"/>
                <a:ea typeface="Cooper BT Medium"/>
                <a:cs typeface="Cooper BT Medium"/>
                <a:sym typeface="Cooper BT Medium"/>
              </a:rPr>
              <a:t>02</a:t>
            </a:r>
          </a:p>
        </p:txBody>
      </p:sp>
      <p:grpSp>
        <p:nvGrpSpPr>
          <p:cNvPr id="36" name="Group 36"/>
          <p:cNvGrpSpPr/>
          <p:nvPr/>
        </p:nvGrpSpPr>
        <p:grpSpPr>
          <a:xfrm>
            <a:off x="9617051" y="6494112"/>
            <a:ext cx="1429517" cy="1429517"/>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535353">
                <a:alpha val="43922"/>
              </a:srgbClr>
            </a:solidFill>
            <a:ln cap="rnd">
              <a:noFill/>
              <a:prstDash val="solid"/>
              <a:round/>
            </a:ln>
          </p:spPr>
        </p:sp>
        <p:sp>
          <p:nvSpPr>
            <p:cNvPr id="38" name="TextBox 38"/>
            <p:cNvSpPr txBox="1"/>
            <p:nvPr/>
          </p:nvSpPr>
          <p:spPr>
            <a:xfrm>
              <a:off x="76200" y="66675"/>
              <a:ext cx="660400" cy="669925"/>
            </a:xfrm>
            <a:prstGeom prst="rect">
              <a:avLst/>
            </a:prstGeom>
          </p:spPr>
          <p:txBody>
            <a:bodyPr lIns="50800" tIns="50800" rIns="50800" bIns="50800" rtlCol="0" anchor="ctr"/>
            <a:lstStyle/>
            <a:p>
              <a:pPr marL="0" lvl="0" indent="0" algn="ctr">
                <a:lnSpc>
                  <a:spcPts val="2879"/>
                </a:lnSpc>
                <a:spcBef>
                  <a:spcPct val="0"/>
                </a:spcBef>
              </a:pPr>
              <a:endParaRPr/>
            </a:p>
          </p:txBody>
        </p:sp>
      </p:grpSp>
      <p:sp>
        <p:nvSpPr>
          <p:cNvPr id="39" name="TextBox 39"/>
          <p:cNvSpPr txBox="1"/>
          <p:nvPr/>
        </p:nvSpPr>
        <p:spPr>
          <a:xfrm>
            <a:off x="9657097" y="6880590"/>
            <a:ext cx="1349424" cy="721106"/>
          </a:xfrm>
          <a:prstGeom prst="rect">
            <a:avLst/>
          </a:prstGeom>
        </p:spPr>
        <p:txBody>
          <a:bodyPr lIns="0" tIns="0" rIns="0" bIns="0" rtlCol="0" anchor="t">
            <a:spAutoFit/>
          </a:bodyPr>
          <a:lstStyle/>
          <a:p>
            <a:pPr marL="0" lvl="0" indent="0" algn="ctr">
              <a:lnSpc>
                <a:spcPts val="5512"/>
              </a:lnSpc>
              <a:spcBef>
                <a:spcPct val="0"/>
              </a:spcBef>
            </a:pPr>
            <a:r>
              <a:rPr lang="en-US" sz="5200" u="none" strike="noStrike" spc="-88">
                <a:solidFill>
                  <a:srgbClr val="FFFFFF"/>
                </a:solidFill>
                <a:latin typeface="Cooper BT Medium"/>
                <a:ea typeface="Cooper BT Medium"/>
                <a:cs typeface="Cooper BT Medium"/>
                <a:sym typeface="Cooper BT Medium"/>
              </a:rPr>
              <a:t>03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9AC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60283"/>
          </a:xfrm>
          <a:custGeom>
            <a:avLst/>
            <a:gdLst/>
            <a:ahLst/>
            <a:cxnLst/>
            <a:rect l="l" t="t" r="r" b="b"/>
            <a:pathLst>
              <a:path w="18288000" h="10260283">
                <a:moveTo>
                  <a:pt x="0" y="0"/>
                </a:moveTo>
                <a:lnTo>
                  <a:pt x="18288000" y="0"/>
                </a:lnTo>
                <a:lnTo>
                  <a:pt x="18288000" y="10260283"/>
                </a:lnTo>
                <a:lnTo>
                  <a:pt x="0" y="10260283"/>
                </a:lnTo>
                <a:lnTo>
                  <a:pt x="0" y="0"/>
                </a:lnTo>
                <a:close/>
              </a:path>
            </a:pathLst>
          </a:custGeom>
          <a:blipFill>
            <a:blip r:embed="rId2">
              <a:alphaModFix amt="43999"/>
            </a:blip>
            <a:stretch>
              <a:fillRect l="-37559" r="-37559" b="-83898"/>
            </a:stretch>
          </a:blipFill>
          <a:ln cap="rnd">
            <a:noFill/>
            <a:prstDash val="solid"/>
            <a:round/>
          </a:ln>
        </p:spPr>
      </p:sp>
      <p:sp>
        <p:nvSpPr>
          <p:cNvPr id="3" name="AutoShape 3"/>
          <p:cNvSpPr/>
          <p:nvPr/>
        </p:nvSpPr>
        <p:spPr>
          <a:xfrm>
            <a:off x="-1387009" y="9244012"/>
            <a:ext cx="21062018" cy="0"/>
          </a:xfrm>
          <a:prstGeom prst="line">
            <a:avLst/>
          </a:prstGeom>
          <a:ln w="47625" cap="flat">
            <a:solidFill>
              <a:srgbClr val="FFFFFF"/>
            </a:solidFill>
            <a:prstDash val="solid"/>
            <a:headEnd type="none" w="sm" len="sm"/>
            <a:tailEnd type="none" w="sm" len="sm"/>
          </a:ln>
        </p:spPr>
      </p:sp>
      <p:grpSp>
        <p:nvGrpSpPr>
          <p:cNvPr id="17" name="Grupo 16">
            <a:extLst>
              <a:ext uri="{FF2B5EF4-FFF2-40B4-BE49-F238E27FC236}">
                <a16:creationId xmlns:a16="http://schemas.microsoft.com/office/drawing/2014/main" id="{94CAD374-BFBB-3B27-70DB-C33D2381DBFF}"/>
              </a:ext>
            </a:extLst>
          </p:cNvPr>
          <p:cNvGrpSpPr/>
          <p:nvPr/>
        </p:nvGrpSpPr>
        <p:grpSpPr>
          <a:xfrm>
            <a:off x="0" y="9258300"/>
            <a:ext cx="18288000" cy="1053922"/>
            <a:chOff x="0" y="9258300"/>
            <a:chExt cx="18288000" cy="1053922"/>
          </a:xfrm>
        </p:grpSpPr>
        <p:sp>
          <p:nvSpPr>
            <p:cNvPr id="4" name="Freeform 4"/>
            <p:cNvSpPr/>
            <p:nvPr/>
          </p:nvSpPr>
          <p:spPr>
            <a:xfrm flipH="1">
              <a:off x="0" y="9258300"/>
              <a:ext cx="18288000" cy="1053922"/>
            </a:xfrm>
            <a:custGeom>
              <a:avLst/>
              <a:gdLst/>
              <a:ahLst/>
              <a:cxnLst/>
              <a:rect l="l" t="t" r="r" b="b"/>
              <a:pathLst>
                <a:path w="18288000" h="1053922">
                  <a:moveTo>
                    <a:pt x="18288000" y="0"/>
                  </a:moveTo>
                  <a:lnTo>
                    <a:pt x="0" y="0"/>
                  </a:lnTo>
                  <a:lnTo>
                    <a:pt x="0" y="1053922"/>
                  </a:lnTo>
                  <a:lnTo>
                    <a:pt x="18288000" y="1053922"/>
                  </a:lnTo>
                  <a:lnTo>
                    <a:pt x="18288000" y="0"/>
                  </a:lnTo>
                  <a:close/>
                </a:path>
              </a:pathLst>
            </a:custGeom>
            <a:blipFill>
              <a:blip r:embed="rId2"/>
              <a:stretch>
                <a:fillRect t="-112742" b="-809598"/>
              </a:stretch>
            </a:blipFill>
          </p:spPr>
        </p:sp>
        <p:grpSp>
          <p:nvGrpSpPr>
            <p:cNvPr id="5" name="Group 5"/>
            <p:cNvGrpSpPr/>
            <p:nvPr/>
          </p:nvGrpSpPr>
          <p:grpSpPr>
            <a:xfrm>
              <a:off x="464555" y="9408094"/>
              <a:ext cx="3289095" cy="754333"/>
              <a:chOff x="0" y="0"/>
              <a:chExt cx="4385461" cy="1005778"/>
            </a:xfrm>
          </p:grpSpPr>
          <p:sp>
            <p:nvSpPr>
              <p:cNvPr id="6" name="TextBox 6"/>
              <p:cNvSpPr txBox="1"/>
              <p:nvPr/>
            </p:nvSpPr>
            <p:spPr>
              <a:xfrm>
                <a:off x="3785439" y="276820"/>
                <a:ext cx="600022" cy="328009"/>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OCT</a:t>
                </a:r>
              </a:p>
            </p:txBody>
          </p:sp>
          <p:sp>
            <p:nvSpPr>
              <p:cNvPr id="7" name="Freeform 7"/>
              <p:cNvSpPr/>
              <p:nvPr/>
            </p:nvSpPr>
            <p:spPr>
              <a:xfrm>
                <a:off x="0" y="1452"/>
                <a:ext cx="1004326" cy="1004326"/>
              </a:xfrm>
              <a:custGeom>
                <a:avLst/>
                <a:gdLst/>
                <a:ahLst/>
                <a:cxnLst/>
                <a:rect l="l" t="t" r="r" b="b"/>
                <a:pathLst>
                  <a:path w="1004326" h="1004326">
                    <a:moveTo>
                      <a:pt x="0" y="0"/>
                    </a:moveTo>
                    <a:lnTo>
                      <a:pt x="1004326" y="0"/>
                    </a:lnTo>
                    <a:lnTo>
                      <a:pt x="1004326" y="1004326"/>
                    </a:lnTo>
                    <a:lnTo>
                      <a:pt x="0" y="1004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AutoShape 8"/>
              <p:cNvSpPr/>
              <p:nvPr/>
            </p:nvSpPr>
            <p:spPr>
              <a:xfrm>
                <a:off x="2833390" y="29708"/>
                <a:ext cx="0" cy="976070"/>
              </a:xfrm>
              <a:prstGeom prst="line">
                <a:avLst/>
              </a:prstGeom>
              <a:ln w="8291" cap="flat">
                <a:solidFill>
                  <a:srgbClr val="FFFFFF"/>
                </a:solidFill>
                <a:prstDash val="solid"/>
                <a:headEnd type="none" w="sm" len="sm"/>
                <a:tailEnd type="none" w="sm" len="sm"/>
              </a:ln>
            </p:spPr>
          </p:sp>
          <p:sp>
            <p:nvSpPr>
              <p:cNvPr id="9" name="TextBox 9"/>
              <p:cNvSpPr txBox="1"/>
              <p:nvPr/>
            </p:nvSpPr>
            <p:spPr>
              <a:xfrm>
                <a:off x="3023097" y="-36648"/>
                <a:ext cx="1362364" cy="353020"/>
              </a:xfrm>
              <a:prstGeom prst="rect">
                <a:avLst/>
              </a:prstGeom>
            </p:spPr>
            <p:txBody>
              <a:bodyPr lIns="0" tIns="0" rIns="0" bIns="0" rtlCol="0" anchor="t">
                <a:spAutoFit/>
              </a:bodyPr>
              <a:lstStyle/>
              <a:p>
                <a:pPr algn="l">
                  <a:lnSpc>
                    <a:spcPts val="2172"/>
                  </a:lnSpc>
                  <a:spcBef>
                    <a:spcPct val="0"/>
                  </a:spcBef>
                </a:pPr>
                <a:r>
                  <a:rPr lang="en-US" sz="1552">
                    <a:solidFill>
                      <a:srgbClr val="FFFFFF"/>
                    </a:solidFill>
                    <a:latin typeface="Inter"/>
                    <a:ea typeface="Inter"/>
                    <a:cs typeface="Inter"/>
                    <a:sym typeface="Inter"/>
                  </a:rPr>
                  <a:t>Barcelona</a:t>
                </a:r>
              </a:p>
            </p:txBody>
          </p:sp>
          <p:sp>
            <p:nvSpPr>
              <p:cNvPr id="10" name="TextBox 10"/>
              <p:cNvSpPr txBox="1"/>
              <p:nvPr/>
            </p:nvSpPr>
            <p:spPr>
              <a:xfrm>
                <a:off x="3023097" y="278272"/>
                <a:ext cx="758859" cy="327141"/>
              </a:xfrm>
              <a:prstGeom prst="rect">
                <a:avLst/>
              </a:prstGeom>
            </p:spPr>
            <p:txBody>
              <a:bodyPr lIns="0" tIns="0" rIns="0" bIns="0" rtlCol="0" anchor="t">
                <a:spAutoFit/>
              </a:bodyPr>
              <a:lstStyle/>
              <a:p>
                <a:pPr algn="l">
                  <a:lnSpc>
                    <a:spcPts val="2010"/>
                  </a:lnSpc>
                  <a:spcBef>
                    <a:spcPct val="0"/>
                  </a:spcBef>
                </a:pPr>
                <a:r>
                  <a:rPr lang="en-US" sz="1436">
                    <a:solidFill>
                      <a:srgbClr val="FFFFFF"/>
                    </a:solidFill>
                    <a:latin typeface="Inter"/>
                    <a:ea typeface="Inter"/>
                    <a:cs typeface="Inter"/>
                    <a:sym typeface="Inter"/>
                  </a:rPr>
                  <a:t>27-28 </a:t>
                </a:r>
              </a:p>
            </p:txBody>
          </p:sp>
          <p:sp>
            <p:nvSpPr>
              <p:cNvPr id="11" name="TextBox 11"/>
              <p:cNvSpPr txBox="1"/>
              <p:nvPr/>
            </p:nvSpPr>
            <p:spPr>
              <a:xfrm>
                <a:off x="1076553" y="0"/>
                <a:ext cx="1711986" cy="752771"/>
              </a:xfrm>
              <a:prstGeom prst="rect">
                <a:avLst/>
              </a:prstGeom>
            </p:spPr>
            <p:txBody>
              <a:bodyPr lIns="0" tIns="0" rIns="0" bIns="0" rtlCol="0" anchor="t">
                <a:spAutoFit/>
              </a:bodyPr>
              <a:lstStyle/>
              <a:p>
                <a:pPr algn="l">
                  <a:lnSpc>
                    <a:spcPts val="1488"/>
                  </a:lnSpc>
                </a:pPr>
                <a:r>
                  <a:rPr lang="en-US" sz="1250" b="1">
                    <a:solidFill>
                      <a:srgbClr val="FFFFFF"/>
                    </a:solidFill>
                    <a:latin typeface="Inter Bold"/>
                    <a:ea typeface="Inter Bold"/>
                    <a:cs typeface="Inter Bold"/>
                    <a:sym typeface="Inter Bold"/>
                  </a:rPr>
                  <a:t>CONGRESO DE INNOVACIÓN PÚBLICA </a:t>
                </a:r>
              </a:p>
            </p:txBody>
          </p:sp>
          <p:sp>
            <p:nvSpPr>
              <p:cNvPr id="12" name="TextBox 12"/>
              <p:cNvSpPr txBox="1"/>
              <p:nvPr/>
            </p:nvSpPr>
            <p:spPr>
              <a:xfrm>
                <a:off x="1076553" y="724196"/>
                <a:ext cx="1711986" cy="281582"/>
              </a:xfrm>
              <a:prstGeom prst="rect">
                <a:avLst/>
              </a:prstGeom>
            </p:spPr>
            <p:txBody>
              <a:bodyPr lIns="0" tIns="0" rIns="0" bIns="0" rtlCol="0" anchor="t">
                <a:spAutoFit/>
              </a:bodyPr>
              <a:lstStyle/>
              <a:p>
                <a:pPr algn="l">
                  <a:lnSpc>
                    <a:spcPts val="1751"/>
                  </a:lnSpc>
                  <a:spcBef>
                    <a:spcPct val="0"/>
                  </a:spcBef>
                </a:pPr>
                <a:r>
                  <a:rPr lang="en-US" sz="1250">
                    <a:solidFill>
                      <a:srgbClr val="FFFFFF"/>
                    </a:solidFill>
                    <a:latin typeface="Inter"/>
                    <a:ea typeface="Inter"/>
                    <a:cs typeface="Inter"/>
                    <a:sym typeface="Inter"/>
                  </a:rPr>
                  <a:t>2025</a:t>
                </a:r>
              </a:p>
            </p:txBody>
          </p:sp>
          <p:sp>
            <p:nvSpPr>
              <p:cNvPr id="13" name="TextBox 13"/>
              <p:cNvSpPr txBox="1"/>
              <p:nvPr/>
            </p:nvSpPr>
            <p:spPr>
              <a:xfrm>
                <a:off x="3023097" y="620665"/>
                <a:ext cx="1362364" cy="156114"/>
              </a:xfrm>
              <a:prstGeom prst="rect">
                <a:avLst/>
              </a:prstGeom>
            </p:spPr>
            <p:txBody>
              <a:bodyPr lIns="0" tIns="0" rIns="0" bIns="0" rtlCol="0" anchor="t">
                <a:spAutoFit/>
              </a:bodyPr>
              <a:lstStyle/>
              <a:p>
                <a:pPr algn="l">
                  <a:lnSpc>
                    <a:spcPts val="944"/>
                  </a:lnSpc>
                  <a:spcBef>
                    <a:spcPct val="0"/>
                  </a:spcBef>
                </a:pPr>
                <a:r>
                  <a:rPr lang="en-US" sz="674">
                    <a:solidFill>
                      <a:srgbClr val="FFFFFF"/>
                    </a:solidFill>
                    <a:latin typeface="Inter"/>
                    <a:ea typeface="Inter"/>
                    <a:cs typeface="Inter"/>
                    <a:sym typeface="Inter"/>
                  </a:rPr>
                  <a:t>WORLD TRADE CENTER</a:t>
                </a:r>
              </a:p>
            </p:txBody>
          </p:sp>
        </p:grpSp>
      </p:grpSp>
      <p:sp>
        <p:nvSpPr>
          <p:cNvPr id="14" name="TextBox 14"/>
          <p:cNvSpPr txBox="1"/>
          <p:nvPr/>
        </p:nvSpPr>
        <p:spPr>
          <a:xfrm>
            <a:off x="3147691" y="4007872"/>
            <a:ext cx="11992618" cy="951118"/>
          </a:xfrm>
          <a:prstGeom prst="rect">
            <a:avLst/>
          </a:prstGeom>
        </p:spPr>
        <p:txBody>
          <a:bodyPr lIns="0" tIns="0" rIns="0" bIns="0" rtlCol="0" anchor="t">
            <a:spAutoFit/>
          </a:bodyPr>
          <a:lstStyle/>
          <a:p>
            <a:pPr marL="0" lvl="0" indent="0" algn="l">
              <a:lnSpc>
                <a:spcPts val="7299"/>
              </a:lnSpc>
              <a:spcBef>
                <a:spcPct val="0"/>
              </a:spcBef>
            </a:pPr>
            <a:r>
              <a:rPr lang="en-US" sz="6886" b="1" u="none" strike="noStrike" spc="-117">
                <a:solidFill>
                  <a:srgbClr val="FFFFFF"/>
                </a:solidFill>
                <a:latin typeface="Inter Bold"/>
                <a:ea typeface="Inter Bold"/>
                <a:cs typeface="Inter Bold"/>
                <a:sym typeface="Inter Bold"/>
              </a:rPr>
              <a:t>Casos de éxito y referencias</a:t>
            </a:r>
          </a:p>
        </p:txBody>
      </p:sp>
      <p:sp>
        <p:nvSpPr>
          <p:cNvPr id="15" name="TextBox 15"/>
          <p:cNvSpPr txBox="1"/>
          <p:nvPr/>
        </p:nvSpPr>
        <p:spPr>
          <a:xfrm>
            <a:off x="4477249" y="5179447"/>
            <a:ext cx="9333503" cy="2192655"/>
          </a:xfrm>
          <a:prstGeom prst="rect">
            <a:avLst/>
          </a:prstGeom>
        </p:spPr>
        <p:txBody>
          <a:bodyPr lIns="0" tIns="0" rIns="0" bIns="0" rtlCol="0" anchor="t">
            <a:spAutoFit/>
          </a:bodyPr>
          <a:lstStyle/>
          <a:p>
            <a:pPr marL="0" lvl="0" indent="0" algn="ctr">
              <a:lnSpc>
                <a:spcPts val="2520"/>
              </a:lnSpc>
              <a:spcBef>
                <a:spcPct val="0"/>
              </a:spcBef>
            </a:pPr>
            <a:r>
              <a:rPr lang="en-US" sz="1800" b="1" u="none" strike="noStrike">
                <a:solidFill>
                  <a:srgbClr val="FFFFFF"/>
                </a:solidFill>
                <a:latin typeface="IBM Plex Mono Medium"/>
                <a:ea typeface="IBM Plex Mono Medium"/>
                <a:cs typeface="IBM Plex Mono Medium"/>
                <a:sym typeface="IBM Plex Mono Medium"/>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id="16" name="TextBox 16"/>
          <p:cNvSpPr txBox="1"/>
          <p:nvPr/>
        </p:nvSpPr>
        <p:spPr>
          <a:xfrm>
            <a:off x="6141682" y="2067636"/>
            <a:ext cx="6004636" cy="1578287"/>
          </a:xfrm>
          <a:prstGeom prst="rect">
            <a:avLst/>
          </a:prstGeom>
        </p:spPr>
        <p:txBody>
          <a:bodyPr lIns="0" tIns="0" rIns="0" bIns="0" rtlCol="0" anchor="t">
            <a:spAutoFit/>
          </a:bodyPr>
          <a:lstStyle/>
          <a:p>
            <a:pPr marL="0" lvl="0" indent="0" algn="ctr">
              <a:lnSpc>
                <a:spcPts val="11407"/>
              </a:lnSpc>
              <a:spcBef>
                <a:spcPct val="0"/>
              </a:spcBef>
            </a:pPr>
            <a:r>
              <a:rPr lang="en-US" sz="12674" u="none" strike="noStrike" spc="-215">
                <a:solidFill>
                  <a:srgbClr val="FFFFFF"/>
                </a:solidFill>
                <a:latin typeface="Cooper BT Light"/>
                <a:ea typeface="Cooper BT Light"/>
                <a:cs typeface="Cooper BT Light"/>
                <a:sym typeface="Cooper BT Light"/>
              </a:rPr>
              <a:t>95%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7391810" y="7134095"/>
            <a:ext cx="3504380" cy="0"/>
          </a:xfrm>
          <a:prstGeom prst="line">
            <a:avLst/>
          </a:prstGeom>
          <a:ln w="28575" cap="flat">
            <a:solidFill>
              <a:srgbClr val="FFFFFF"/>
            </a:solidFill>
            <a:prstDash val="solid"/>
            <a:headEnd type="none" w="sm" len="sm"/>
            <a:tailEnd type="none" w="sm" len="sm"/>
          </a:ln>
        </p:spPr>
      </p:sp>
      <p:grpSp>
        <p:nvGrpSpPr>
          <p:cNvPr id="22" name="Grupo 21">
            <a:extLst>
              <a:ext uri="{FF2B5EF4-FFF2-40B4-BE49-F238E27FC236}">
                <a16:creationId xmlns:a16="http://schemas.microsoft.com/office/drawing/2014/main" id="{B778D4F0-9788-8589-837E-682F4520E547}"/>
              </a:ext>
            </a:extLst>
          </p:cNvPr>
          <p:cNvGrpSpPr/>
          <p:nvPr/>
        </p:nvGrpSpPr>
        <p:grpSpPr>
          <a:xfrm>
            <a:off x="0" y="0"/>
            <a:ext cx="18288000" cy="10287000"/>
            <a:chOff x="0" y="0"/>
            <a:chExt cx="18288000" cy="10287000"/>
          </a:xfrm>
        </p:grpSpPr>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0000"/>
              </a:blip>
              <a:stretch>
                <a:fillRect t="-2370" b="-2370"/>
              </a:stretch>
            </a:blipFill>
          </p:spPr>
        </p:sp>
        <p:sp>
          <p:nvSpPr>
            <p:cNvPr id="4" name="Freeform 4"/>
            <p:cNvSpPr/>
            <p:nvPr/>
          </p:nvSpPr>
          <p:spPr>
            <a:xfrm>
              <a:off x="14097835" y="9051942"/>
              <a:ext cx="2743146" cy="555823"/>
            </a:xfrm>
            <a:custGeom>
              <a:avLst/>
              <a:gdLst/>
              <a:ahLst/>
              <a:cxnLst/>
              <a:rect l="l" t="t" r="r" b="b"/>
              <a:pathLst>
                <a:path w="2743146" h="555823">
                  <a:moveTo>
                    <a:pt x="0" y="0"/>
                  </a:moveTo>
                  <a:lnTo>
                    <a:pt x="2743145" y="0"/>
                  </a:lnTo>
                  <a:lnTo>
                    <a:pt x="2743145" y="555823"/>
                  </a:lnTo>
                  <a:lnTo>
                    <a:pt x="0" y="555823"/>
                  </a:lnTo>
                  <a:lnTo>
                    <a:pt x="0" y="0"/>
                  </a:lnTo>
                  <a:close/>
                </a:path>
              </a:pathLst>
            </a:custGeom>
            <a:blipFill>
              <a:blip r:embed="rId3">
                <a:alphaModFix amt="69000"/>
              </a:blip>
              <a:stretch>
                <a:fillRect t="-3075" b="-3075"/>
              </a:stretch>
            </a:blipFill>
          </p:spPr>
        </p:sp>
        <p:sp>
          <p:nvSpPr>
            <p:cNvPr id="5" name="Freeform 5"/>
            <p:cNvSpPr/>
            <p:nvPr/>
          </p:nvSpPr>
          <p:spPr>
            <a:xfrm>
              <a:off x="7893824" y="9009727"/>
              <a:ext cx="1924256" cy="640253"/>
            </a:xfrm>
            <a:custGeom>
              <a:avLst/>
              <a:gdLst/>
              <a:ahLst/>
              <a:cxnLst/>
              <a:rect l="l" t="t" r="r" b="b"/>
              <a:pathLst>
                <a:path w="1924256" h="640253">
                  <a:moveTo>
                    <a:pt x="0" y="0"/>
                  </a:moveTo>
                  <a:lnTo>
                    <a:pt x="1924256" y="0"/>
                  </a:lnTo>
                  <a:lnTo>
                    <a:pt x="1924256" y="640253"/>
                  </a:lnTo>
                  <a:lnTo>
                    <a:pt x="0" y="640253"/>
                  </a:lnTo>
                  <a:lnTo>
                    <a:pt x="0" y="0"/>
                  </a:lnTo>
                  <a:close/>
                </a:path>
              </a:pathLst>
            </a:custGeom>
            <a:blipFill>
              <a:blip r:embed="rId4">
                <a:alphaModFix amt="69000"/>
              </a:blip>
              <a:stretch>
                <a:fillRect/>
              </a:stretch>
            </a:blipFill>
          </p:spPr>
        </p:sp>
        <p:sp>
          <p:nvSpPr>
            <p:cNvPr id="6" name="Freeform 6"/>
            <p:cNvSpPr/>
            <p:nvPr/>
          </p:nvSpPr>
          <p:spPr>
            <a:xfrm>
              <a:off x="4122451" y="8986892"/>
              <a:ext cx="3005683" cy="685924"/>
            </a:xfrm>
            <a:custGeom>
              <a:avLst/>
              <a:gdLst/>
              <a:ahLst/>
              <a:cxnLst/>
              <a:rect l="l" t="t" r="r" b="b"/>
              <a:pathLst>
                <a:path w="3005683" h="685924">
                  <a:moveTo>
                    <a:pt x="0" y="0"/>
                  </a:moveTo>
                  <a:lnTo>
                    <a:pt x="3005683" y="0"/>
                  </a:lnTo>
                  <a:lnTo>
                    <a:pt x="3005683" y="685924"/>
                  </a:lnTo>
                  <a:lnTo>
                    <a:pt x="0" y="685924"/>
                  </a:lnTo>
                  <a:lnTo>
                    <a:pt x="0" y="0"/>
                  </a:lnTo>
                  <a:close/>
                </a:path>
              </a:pathLst>
            </a:custGeom>
            <a:blipFill>
              <a:blip r:embed="rId5">
                <a:alphaModFix amt="69000"/>
              </a:blip>
              <a:stretch>
                <a:fillRect/>
              </a:stretch>
            </a:blipFill>
          </p:spPr>
        </p:sp>
        <p:sp>
          <p:nvSpPr>
            <p:cNvPr id="7" name="Freeform 7"/>
            <p:cNvSpPr/>
            <p:nvPr/>
          </p:nvSpPr>
          <p:spPr>
            <a:xfrm>
              <a:off x="1289023" y="8898172"/>
              <a:ext cx="2185728" cy="863363"/>
            </a:xfrm>
            <a:custGeom>
              <a:avLst/>
              <a:gdLst/>
              <a:ahLst/>
              <a:cxnLst/>
              <a:rect l="l" t="t" r="r" b="b"/>
              <a:pathLst>
                <a:path w="2185728" h="863363">
                  <a:moveTo>
                    <a:pt x="0" y="0"/>
                  </a:moveTo>
                  <a:lnTo>
                    <a:pt x="2185728" y="0"/>
                  </a:lnTo>
                  <a:lnTo>
                    <a:pt x="2185728" y="863363"/>
                  </a:lnTo>
                  <a:lnTo>
                    <a:pt x="0" y="863363"/>
                  </a:lnTo>
                  <a:lnTo>
                    <a:pt x="0" y="0"/>
                  </a:lnTo>
                  <a:close/>
                </a:path>
              </a:pathLst>
            </a:custGeom>
            <a:blipFill>
              <a:blip r:embed="rId6">
                <a:alphaModFix amt="69000"/>
              </a:blip>
              <a:stretch>
                <a:fillRect/>
              </a:stretch>
            </a:blipFill>
          </p:spPr>
        </p:sp>
        <p:sp>
          <p:nvSpPr>
            <p:cNvPr id="8" name="Freeform 8"/>
            <p:cNvSpPr/>
            <p:nvPr/>
          </p:nvSpPr>
          <p:spPr>
            <a:xfrm>
              <a:off x="10583770" y="8881933"/>
              <a:ext cx="3028798" cy="895842"/>
            </a:xfrm>
            <a:custGeom>
              <a:avLst/>
              <a:gdLst/>
              <a:ahLst/>
              <a:cxnLst/>
              <a:rect l="l" t="t" r="r" b="b"/>
              <a:pathLst>
                <a:path w="3028798" h="895842">
                  <a:moveTo>
                    <a:pt x="0" y="0"/>
                  </a:moveTo>
                  <a:lnTo>
                    <a:pt x="3028797" y="0"/>
                  </a:lnTo>
                  <a:lnTo>
                    <a:pt x="3028797" y="895842"/>
                  </a:lnTo>
                  <a:lnTo>
                    <a:pt x="0" y="895842"/>
                  </a:lnTo>
                  <a:lnTo>
                    <a:pt x="0" y="0"/>
                  </a:lnTo>
                  <a:close/>
                </a:path>
              </a:pathLst>
            </a:custGeom>
            <a:blipFill>
              <a:blip r:embed="rId7"/>
              <a:stretch>
                <a:fillRect/>
              </a:stretch>
            </a:blipFill>
          </p:spPr>
        </p:sp>
        <p:sp>
          <p:nvSpPr>
            <p:cNvPr id="9" name="TextBox 9"/>
            <p:cNvSpPr txBox="1"/>
            <p:nvPr/>
          </p:nvSpPr>
          <p:spPr>
            <a:xfrm>
              <a:off x="3388553" y="3681542"/>
              <a:ext cx="11510893" cy="3096636"/>
            </a:xfrm>
            <a:prstGeom prst="rect">
              <a:avLst/>
            </a:prstGeom>
          </p:spPr>
          <p:txBody>
            <a:bodyPr lIns="0" tIns="0" rIns="0" bIns="0" rtlCol="0" anchor="t">
              <a:spAutoFit/>
            </a:bodyPr>
            <a:lstStyle/>
            <a:p>
              <a:pPr algn="ctr">
                <a:lnSpc>
                  <a:spcPts val="11723"/>
                </a:lnSpc>
              </a:pPr>
              <a:r>
                <a:rPr lang="en-US" sz="13026" spc="-221">
                  <a:solidFill>
                    <a:srgbClr val="FFFFFF"/>
                  </a:solidFill>
                  <a:latin typeface="Quiche"/>
                  <a:ea typeface="Quiche"/>
                  <a:cs typeface="Quiche"/>
                  <a:sym typeface="Quiche"/>
                </a:rPr>
                <a:t>¡Muchas </a:t>
              </a:r>
              <a:r>
                <a:rPr lang="en-US" sz="13026" b="1" spc="-221">
                  <a:solidFill>
                    <a:srgbClr val="FFFFFF"/>
                  </a:solidFill>
                  <a:latin typeface="Quiche Bold"/>
                  <a:ea typeface="Quiche Bold"/>
                  <a:cs typeface="Quiche Bold"/>
                  <a:sym typeface="Quiche Bold"/>
                </a:rPr>
                <a:t>gracias!</a:t>
              </a:r>
            </a:p>
          </p:txBody>
        </p:sp>
        <p:sp>
          <p:nvSpPr>
            <p:cNvPr id="10" name="AutoShape 10"/>
            <p:cNvSpPr/>
            <p:nvPr/>
          </p:nvSpPr>
          <p:spPr>
            <a:xfrm flipV="1">
              <a:off x="7391810" y="7134095"/>
              <a:ext cx="3504380" cy="0"/>
            </a:xfrm>
            <a:prstGeom prst="line">
              <a:avLst/>
            </a:prstGeom>
            <a:ln w="28575" cap="flat">
              <a:solidFill>
                <a:srgbClr val="FFFFFF"/>
              </a:solidFill>
              <a:prstDash val="solid"/>
              <a:headEnd type="none" w="sm" len="sm"/>
              <a:tailEnd type="none" w="sm" len="sm"/>
            </a:ln>
          </p:spPr>
        </p:sp>
        <p:sp>
          <p:nvSpPr>
            <p:cNvPr id="11" name="AutoShape 11"/>
            <p:cNvSpPr/>
            <p:nvPr/>
          </p:nvSpPr>
          <p:spPr>
            <a:xfrm flipV="1">
              <a:off x="7391810" y="3152905"/>
              <a:ext cx="3504380" cy="0"/>
            </a:xfrm>
            <a:prstGeom prst="line">
              <a:avLst/>
            </a:prstGeom>
            <a:ln w="28575" cap="flat">
              <a:solidFill>
                <a:srgbClr val="FFFFFF"/>
              </a:solidFill>
              <a:prstDash val="solid"/>
              <a:headEnd type="none" w="sm" len="sm"/>
              <a:tailEnd type="none" w="sm" len="sm"/>
            </a:ln>
          </p:spPr>
        </p:sp>
        <p:grpSp>
          <p:nvGrpSpPr>
            <p:cNvPr id="12" name="Group 12"/>
            <p:cNvGrpSpPr/>
            <p:nvPr/>
          </p:nvGrpSpPr>
          <p:grpSpPr>
            <a:xfrm>
              <a:off x="1028700" y="1028700"/>
              <a:ext cx="6929136" cy="1589154"/>
              <a:chOff x="0" y="0"/>
              <a:chExt cx="9238848" cy="2118872"/>
            </a:xfrm>
          </p:grpSpPr>
          <p:sp>
            <p:nvSpPr>
              <p:cNvPr id="13" name="TextBox 13"/>
              <p:cNvSpPr txBox="1"/>
              <p:nvPr/>
            </p:nvSpPr>
            <p:spPr>
              <a:xfrm>
                <a:off x="7974783" y="606292"/>
                <a:ext cx="1264065" cy="667901"/>
              </a:xfrm>
              <a:prstGeom prst="rect">
                <a:avLst/>
              </a:prstGeom>
            </p:spPr>
            <p:txBody>
              <a:bodyPr lIns="0" tIns="0" rIns="0" bIns="0" rtlCol="0" anchor="t">
                <a:spAutoFit/>
              </a:bodyPr>
              <a:lstStyle/>
              <a:p>
                <a:pPr algn="l">
                  <a:lnSpc>
                    <a:spcPts val="4235"/>
                  </a:lnSpc>
                  <a:spcBef>
                    <a:spcPct val="0"/>
                  </a:spcBef>
                </a:pPr>
                <a:r>
                  <a:rPr lang="en-US" sz="3025">
                    <a:solidFill>
                      <a:srgbClr val="FFFFFF"/>
                    </a:solidFill>
                    <a:latin typeface="Inter"/>
                    <a:ea typeface="Inter"/>
                    <a:cs typeface="Inter"/>
                    <a:sym typeface="Inter"/>
                  </a:rPr>
                  <a:t>OCT</a:t>
                </a:r>
              </a:p>
            </p:txBody>
          </p:sp>
          <p:sp>
            <p:nvSpPr>
              <p:cNvPr id="14" name="Freeform 14"/>
              <p:cNvSpPr/>
              <p:nvPr/>
            </p:nvSpPr>
            <p:spPr>
              <a:xfrm>
                <a:off x="0" y="3058"/>
                <a:ext cx="2115814" cy="2115814"/>
              </a:xfrm>
              <a:custGeom>
                <a:avLst/>
                <a:gdLst/>
                <a:ahLst/>
                <a:cxnLst/>
                <a:rect l="l" t="t" r="r" b="b"/>
                <a:pathLst>
                  <a:path w="2115814" h="2115814">
                    <a:moveTo>
                      <a:pt x="0" y="0"/>
                    </a:moveTo>
                    <a:lnTo>
                      <a:pt x="2115814" y="0"/>
                    </a:lnTo>
                    <a:lnTo>
                      <a:pt x="2115814" y="2115814"/>
                    </a:lnTo>
                    <a:lnTo>
                      <a:pt x="0" y="21158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AutoShape 15"/>
              <p:cNvSpPr/>
              <p:nvPr/>
            </p:nvSpPr>
            <p:spPr>
              <a:xfrm>
                <a:off x="5969101" y="62586"/>
                <a:ext cx="0" cy="2056286"/>
              </a:xfrm>
              <a:prstGeom prst="line">
                <a:avLst/>
              </a:prstGeom>
              <a:ln w="17466" cap="flat">
                <a:solidFill>
                  <a:srgbClr val="FFFFFF"/>
                </a:solidFill>
                <a:prstDash val="solid"/>
                <a:headEnd type="none" w="sm" len="sm"/>
                <a:tailEnd type="none" w="sm" len="sm"/>
              </a:ln>
            </p:spPr>
          </p:sp>
          <p:sp>
            <p:nvSpPr>
              <p:cNvPr id="16" name="TextBox 16"/>
              <p:cNvSpPr txBox="1"/>
              <p:nvPr/>
            </p:nvSpPr>
            <p:spPr>
              <a:xfrm>
                <a:off x="6368757" y="-63617"/>
                <a:ext cx="2870091" cy="730117"/>
              </a:xfrm>
              <a:prstGeom prst="rect">
                <a:avLst/>
              </a:prstGeom>
            </p:spPr>
            <p:txBody>
              <a:bodyPr lIns="0" tIns="0" rIns="0" bIns="0" rtlCol="0" anchor="t">
                <a:spAutoFit/>
              </a:bodyPr>
              <a:lstStyle/>
              <a:p>
                <a:pPr algn="l">
                  <a:lnSpc>
                    <a:spcPts val="4577"/>
                  </a:lnSpc>
                  <a:spcBef>
                    <a:spcPct val="0"/>
                  </a:spcBef>
                </a:pPr>
                <a:r>
                  <a:rPr lang="en-US" sz="3269">
                    <a:solidFill>
                      <a:srgbClr val="FFFFFF"/>
                    </a:solidFill>
                    <a:latin typeface="Inter"/>
                    <a:ea typeface="Inter"/>
                    <a:cs typeface="Inter"/>
                    <a:sym typeface="Inter"/>
                  </a:rPr>
                  <a:t>Barcelona</a:t>
                </a:r>
              </a:p>
            </p:txBody>
          </p:sp>
          <p:sp>
            <p:nvSpPr>
              <p:cNvPr id="17" name="TextBox 17"/>
              <p:cNvSpPr txBox="1"/>
              <p:nvPr/>
            </p:nvSpPr>
            <p:spPr>
              <a:xfrm>
                <a:off x="6368757" y="609350"/>
                <a:ext cx="1598687" cy="666073"/>
              </a:xfrm>
              <a:prstGeom prst="rect">
                <a:avLst/>
              </a:prstGeom>
            </p:spPr>
            <p:txBody>
              <a:bodyPr lIns="0" tIns="0" rIns="0" bIns="0" rtlCol="0" anchor="t">
                <a:spAutoFit/>
              </a:bodyPr>
              <a:lstStyle/>
              <a:p>
                <a:pPr algn="l">
                  <a:lnSpc>
                    <a:spcPts val="4235"/>
                  </a:lnSpc>
                  <a:spcBef>
                    <a:spcPct val="0"/>
                  </a:spcBef>
                </a:pPr>
                <a:r>
                  <a:rPr lang="en-US" sz="3025">
                    <a:solidFill>
                      <a:srgbClr val="FFFFFF"/>
                    </a:solidFill>
                    <a:latin typeface="Inter"/>
                    <a:ea typeface="Inter"/>
                    <a:cs typeface="Inter"/>
                    <a:sym typeface="Inter"/>
                  </a:rPr>
                  <a:t>27-28 </a:t>
                </a:r>
              </a:p>
            </p:txBody>
          </p:sp>
          <p:sp>
            <p:nvSpPr>
              <p:cNvPr id="18" name="TextBox 18"/>
              <p:cNvSpPr txBox="1"/>
              <p:nvPr/>
            </p:nvSpPr>
            <p:spPr>
              <a:xfrm>
                <a:off x="2267974" y="0"/>
                <a:ext cx="3606640" cy="1585862"/>
              </a:xfrm>
              <a:prstGeom prst="rect">
                <a:avLst/>
              </a:prstGeom>
            </p:spPr>
            <p:txBody>
              <a:bodyPr lIns="0" tIns="0" rIns="0" bIns="0" rtlCol="0" anchor="t">
                <a:spAutoFit/>
              </a:bodyPr>
              <a:lstStyle/>
              <a:p>
                <a:pPr algn="l">
                  <a:lnSpc>
                    <a:spcPts val="3135"/>
                  </a:lnSpc>
                </a:pPr>
                <a:r>
                  <a:rPr lang="en-US" sz="2635" b="1" dirty="0">
                    <a:solidFill>
                      <a:srgbClr val="FFFFFF"/>
                    </a:solidFill>
                    <a:latin typeface="Inter Bold"/>
                    <a:ea typeface="Inter Bold"/>
                    <a:cs typeface="Inter Bold"/>
                    <a:sym typeface="Inter Bold"/>
                  </a:rPr>
                  <a:t>CONGRESO DE INNOVACIÓN PÚBLICA </a:t>
                </a:r>
              </a:p>
            </p:txBody>
          </p:sp>
          <p:sp>
            <p:nvSpPr>
              <p:cNvPr id="19" name="TextBox 19"/>
              <p:cNvSpPr txBox="1"/>
              <p:nvPr/>
            </p:nvSpPr>
            <p:spPr>
              <a:xfrm>
                <a:off x="2267974" y="1538237"/>
                <a:ext cx="3606640" cy="580635"/>
              </a:xfrm>
              <a:prstGeom prst="rect">
                <a:avLst/>
              </a:prstGeom>
            </p:spPr>
            <p:txBody>
              <a:bodyPr lIns="0" tIns="0" rIns="0" bIns="0" rtlCol="0" anchor="t">
                <a:spAutoFit/>
              </a:bodyPr>
              <a:lstStyle/>
              <a:p>
                <a:pPr algn="l">
                  <a:lnSpc>
                    <a:spcPts val="3689"/>
                  </a:lnSpc>
                  <a:spcBef>
                    <a:spcPct val="0"/>
                  </a:spcBef>
                </a:pPr>
                <a:r>
                  <a:rPr lang="en-US" sz="2635" dirty="0">
                    <a:solidFill>
                      <a:srgbClr val="FFFFFF"/>
                    </a:solidFill>
                    <a:latin typeface="Inter"/>
                    <a:ea typeface="Inter"/>
                    <a:cs typeface="Inter"/>
                    <a:sym typeface="Inter"/>
                  </a:rPr>
                  <a:t>2025</a:t>
                </a:r>
              </a:p>
            </p:txBody>
          </p:sp>
          <p:sp>
            <p:nvSpPr>
              <p:cNvPr id="20" name="TextBox 20"/>
              <p:cNvSpPr txBox="1"/>
              <p:nvPr/>
            </p:nvSpPr>
            <p:spPr>
              <a:xfrm>
                <a:off x="6368757" y="1319111"/>
                <a:ext cx="2870091" cy="317328"/>
              </a:xfrm>
              <a:prstGeom prst="rect">
                <a:avLst/>
              </a:prstGeom>
            </p:spPr>
            <p:txBody>
              <a:bodyPr lIns="0" tIns="0" rIns="0" bIns="0" rtlCol="0" anchor="t">
                <a:spAutoFit/>
              </a:bodyPr>
              <a:lstStyle/>
              <a:p>
                <a:pPr algn="l">
                  <a:lnSpc>
                    <a:spcPts val="1989"/>
                  </a:lnSpc>
                  <a:spcBef>
                    <a:spcPct val="0"/>
                  </a:spcBef>
                </a:pPr>
                <a:r>
                  <a:rPr lang="en-US" sz="1421">
                    <a:solidFill>
                      <a:srgbClr val="FFFFFF"/>
                    </a:solidFill>
                    <a:latin typeface="Inter"/>
                    <a:ea typeface="Inter"/>
                    <a:cs typeface="Inter"/>
                    <a:sym typeface="Inter"/>
                  </a:rPr>
                  <a:t>WORLD TRADE CENTER</a:t>
                </a:r>
              </a:p>
            </p:txBody>
          </p:sp>
        </p:gr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805</Words>
  <Application>Microsoft Office PowerPoint</Application>
  <PresentationFormat>Personalizado</PresentationFormat>
  <Paragraphs>84</Paragraphs>
  <Slides>9</Slides>
  <Notes>0</Notes>
  <HiddenSlides>0</HiddenSlides>
  <MMClips>1</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9</vt:i4>
      </vt:variant>
    </vt:vector>
  </HeadingPairs>
  <TitlesOfParts>
    <vt:vector size="19" baseType="lpstr">
      <vt:lpstr>Calibri</vt:lpstr>
      <vt:lpstr>Arial</vt:lpstr>
      <vt:lpstr>Quiche</vt:lpstr>
      <vt:lpstr>Cooper BT Light</vt:lpstr>
      <vt:lpstr>Inter Bold</vt:lpstr>
      <vt:lpstr>Inter</vt:lpstr>
      <vt:lpstr>IBM Plex Mono Medium</vt:lpstr>
      <vt:lpstr>Cooper BT Medium</vt:lpstr>
      <vt:lpstr>Quiche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Congreso 2025</dc:title>
  <cp:lastModifiedBy>Usuario</cp:lastModifiedBy>
  <cp:revision>6</cp:revision>
  <dcterms:created xsi:type="dcterms:W3CDTF">2006-08-16T00:00:00Z</dcterms:created>
  <dcterms:modified xsi:type="dcterms:W3CDTF">2025-08-20T10:49:32Z</dcterms:modified>
  <dc:identifier>DAGuubjOZg0</dc:identifier>
</cp:coreProperties>
</file>